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98" r:id="rId3"/>
    <p:sldMasterId id="2147483737" r:id="rId4"/>
  </p:sldMasterIdLst>
  <p:notesMasterIdLst>
    <p:notesMasterId r:id="rId52"/>
  </p:notesMasterIdLst>
  <p:sldIdLst>
    <p:sldId id="256" r:id="rId5"/>
    <p:sldId id="342" r:id="rId6"/>
    <p:sldId id="409" r:id="rId7"/>
    <p:sldId id="343" r:id="rId8"/>
    <p:sldId id="347" r:id="rId9"/>
    <p:sldId id="365" r:id="rId10"/>
    <p:sldId id="366" r:id="rId11"/>
    <p:sldId id="348" r:id="rId12"/>
    <p:sldId id="367" r:id="rId13"/>
    <p:sldId id="368" r:id="rId14"/>
    <p:sldId id="354" r:id="rId15"/>
    <p:sldId id="410" r:id="rId16"/>
    <p:sldId id="411" r:id="rId17"/>
    <p:sldId id="374" r:id="rId18"/>
    <p:sldId id="375" r:id="rId19"/>
    <p:sldId id="357" r:id="rId20"/>
    <p:sldId id="377" r:id="rId21"/>
    <p:sldId id="358" r:id="rId22"/>
    <p:sldId id="403" r:id="rId23"/>
    <p:sldId id="412" r:id="rId24"/>
    <p:sldId id="413" r:id="rId25"/>
    <p:sldId id="376" r:id="rId26"/>
    <p:sldId id="414" r:id="rId27"/>
    <p:sldId id="422" r:id="rId28"/>
    <p:sldId id="420" r:id="rId29"/>
    <p:sldId id="421" r:id="rId30"/>
    <p:sldId id="415" r:id="rId31"/>
    <p:sldId id="416" r:id="rId32"/>
    <p:sldId id="417" r:id="rId33"/>
    <p:sldId id="381" r:id="rId34"/>
    <p:sldId id="380" r:id="rId35"/>
    <p:sldId id="383" r:id="rId36"/>
    <p:sldId id="386" r:id="rId37"/>
    <p:sldId id="400" r:id="rId38"/>
    <p:sldId id="363" r:id="rId39"/>
    <p:sldId id="387" r:id="rId40"/>
    <p:sldId id="406" r:id="rId41"/>
    <p:sldId id="408" r:id="rId42"/>
    <p:sldId id="407" r:id="rId43"/>
    <p:sldId id="418" r:id="rId44"/>
    <p:sldId id="369" r:id="rId45"/>
    <p:sldId id="370" r:id="rId46"/>
    <p:sldId id="372" r:id="rId47"/>
    <p:sldId id="356" r:id="rId48"/>
    <p:sldId id="405" r:id="rId49"/>
    <p:sldId id="419" r:id="rId50"/>
    <p:sldId id="364"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4377"/>
    <a:srgbClr val="416629"/>
    <a:srgbClr val="FFC000"/>
    <a:srgbClr val="3E6DC2"/>
    <a:srgbClr val="70AD47"/>
    <a:srgbClr val="D9D9D9"/>
    <a:srgbClr val="008272"/>
    <a:srgbClr val="F7EA1B"/>
    <a:srgbClr val="6D6E71"/>
    <a:srgbClr val="FF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27" autoAdjust="0"/>
    <p:restoredTop sz="69874" autoAdjust="0"/>
  </p:normalViewPr>
  <p:slideViewPr>
    <p:cSldViewPr snapToGrid="0">
      <p:cViewPr varScale="1">
        <p:scale>
          <a:sx n="98" d="100"/>
          <a:sy n="98" d="100"/>
        </p:scale>
        <p:origin x="58" y="115"/>
      </p:cViewPr>
      <p:guideLst/>
    </p:cSldViewPr>
  </p:slideViewPr>
  <p:outlineViewPr>
    <p:cViewPr>
      <p:scale>
        <a:sx n="33" d="100"/>
        <a:sy n="33" d="100"/>
      </p:scale>
      <p:origin x="0" y="-447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CC5552-1C6E-4032-AB9B-E8221A336711}" type="doc">
      <dgm:prSet loTypeId="urn:microsoft.com/office/officeart/2005/8/layout/process1" loCatId="process" qsTypeId="urn:microsoft.com/office/officeart/2005/8/quickstyle/simple5" qsCatId="simple" csTypeId="urn:microsoft.com/office/officeart/2005/8/colors/colorful2" csCatId="colorful" phldr="1"/>
      <dgm:spPr/>
    </dgm:pt>
    <dgm:pt modelId="{9A999EF9-A373-4D92-A8B0-F32ACC56FB2B}">
      <dgm:prSet phldrT="[Text]" custT="1"/>
      <dgm:spPr/>
      <dgm:t>
        <a:bodyPr/>
        <a:lstStyle/>
        <a:p>
          <a:r>
            <a:rPr lang="en-US" sz="1600" dirty="0">
              <a:latin typeface="+mn-lt"/>
            </a:rPr>
            <a:t>Ingest into Spark DF</a:t>
          </a:r>
        </a:p>
      </dgm:t>
    </dgm:pt>
    <dgm:pt modelId="{3CB9A8D8-396A-4D52-8E42-2901E4C58245}" type="parTrans" cxnId="{1275180F-0732-4F38-80DC-D9E799BA0332}">
      <dgm:prSet/>
      <dgm:spPr/>
      <dgm:t>
        <a:bodyPr/>
        <a:lstStyle/>
        <a:p>
          <a:endParaRPr lang="en-US" sz="1600">
            <a:latin typeface="+mn-lt"/>
          </a:endParaRPr>
        </a:p>
      </dgm:t>
    </dgm:pt>
    <dgm:pt modelId="{EE001E8D-2B34-484A-B5F6-6CF415C457CF}" type="sibTrans" cxnId="{1275180F-0732-4F38-80DC-D9E799BA0332}">
      <dgm:prSet custT="1"/>
      <dgm:spPr/>
      <dgm:t>
        <a:bodyPr/>
        <a:lstStyle/>
        <a:p>
          <a:endParaRPr lang="en-US" sz="1600">
            <a:latin typeface="+mn-lt"/>
          </a:endParaRPr>
        </a:p>
      </dgm:t>
    </dgm:pt>
    <dgm:pt modelId="{C27C51D6-4FB8-4A1B-B85E-8FC443C18CB9}">
      <dgm:prSet phldrT="[Text]" custT="1"/>
      <dgm:spPr/>
      <dgm:t>
        <a:bodyPr/>
        <a:lstStyle/>
        <a:p>
          <a:r>
            <a:rPr lang="en-US" sz="1600" dirty="0">
              <a:latin typeface="+mn-lt"/>
            </a:rPr>
            <a:t>Wrangling and cleanup (Spark SQL, </a:t>
          </a:r>
          <a:r>
            <a:rPr lang="en-US" sz="1600" dirty="0" err="1">
              <a:latin typeface="+mn-lt"/>
            </a:rPr>
            <a:t>dplyr</a:t>
          </a:r>
          <a:r>
            <a:rPr lang="en-US" sz="1600" dirty="0">
              <a:latin typeface="+mn-lt"/>
            </a:rPr>
            <a:t>)</a:t>
          </a:r>
        </a:p>
      </dgm:t>
    </dgm:pt>
    <dgm:pt modelId="{88CA82F9-4EC5-4D27-B97D-BE2B02264368}" type="parTrans" cxnId="{12E6CA91-51C7-4AC4-90F4-7EAB235F99DD}">
      <dgm:prSet/>
      <dgm:spPr/>
      <dgm:t>
        <a:bodyPr/>
        <a:lstStyle/>
        <a:p>
          <a:endParaRPr lang="en-US" sz="1600">
            <a:latin typeface="+mn-lt"/>
          </a:endParaRPr>
        </a:p>
      </dgm:t>
    </dgm:pt>
    <dgm:pt modelId="{C30934CD-E5AD-44D6-9BB1-16FF5B8B401C}" type="sibTrans" cxnId="{12E6CA91-51C7-4AC4-90F4-7EAB235F99DD}">
      <dgm:prSet custT="1"/>
      <dgm:spPr/>
      <dgm:t>
        <a:bodyPr/>
        <a:lstStyle/>
        <a:p>
          <a:endParaRPr lang="en-US" sz="1600">
            <a:latin typeface="+mn-lt"/>
          </a:endParaRPr>
        </a:p>
      </dgm:t>
    </dgm:pt>
    <dgm:pt modelId="{7EF4037C-011F-4F2D-8FF3-3F9E84368B47}">
      <dgm:prSet phldrT="[Text]" custT="1"/>
      <dgm:spPr/>
      <dgm:t>
        <a:bodyPr/>
        <a:lstStyle/>
        <a:p>
          <a:r>
            <a:rPr lang="en-US" sz="1600" dirty="0">
              <a:latin typeface="+mn-lt"/>
            </a:rPr>
            <a:t>Creation of ML models in Spark</a:t>
          </a:r>
        </a:p>
        <a:p>
          <a:r>
            <a:rPr lang="en-US" sz="1600" dirty="0">
              <a:latin typeface="+mn-lt"/>
            </a:rPr>
            <a:t>+ </a:t>
          </a:r>
        </a:p>
        <a:p>
          <a:r>
            <a:rPr lang="en-US" sz="1600" dirty="0">
              <a:latin typeface="+mn-lt"/>
            </a:rPr>
            <a:t>Model evaluation</a:t>
          </a:r>
        </a:p>
      </dgm:t>
    </dgm:pt>
    <dgm:pt modelId="{B387F06C-388B-47FB-B4C8-3EB2B9F343FE}" type="parTrans" cxnId="{371764BA-F608-45F5-A620-28CC566344B5}">
      <dgm:prSet/>
      <dgm:spPr/>
      <dgm:t>
        <a:bodyPr/>
        <a:lstStyle/>
        <a:p>
          <a:endParaRPr lang="en-US" sz="1600">
            <a:latin typeface="+mn-lt"/>
          </a:endParaRPr>
        </a:p>
      </dgm:t>
    </dgm:pt>
    <dgm:pt modelId="{A424C5BE-172E-4F34-A673-9427AC7B5A0F}" type="sibTrans" cxnId="{371764BA-F608-45F5-A620-28CC566344B5}">
      <dgm:prSet/>
      <dgm:spPr/>
      <dgm:t>
        <a:bodyPr/>
        <a:lstStyle/>
        <a:p>
          <a:endParaRPr lang="en-US" sz="1600">
            <a:latin typeface="+mn-lt"/>
          </a:endParaRPr>
        </a:p>
      </dgm:t>
    </dgm:pt>
    <dgm:pt modelId="{CD9F8C3A-5CB3-4652-BED2-1899273A1CCD}">
      <dgm:prSet phldrT="[Text]" custT="1"/>
      <dgm:spPr/>
      <dgm:t>
        <a:bodyPr/>
        <a:lstStyle/>
        <a:p>
          <a:r>
            <a:rPr lang="en-US" sz="1600" dirty="0">
              <a:latin typeface="+mn-lt"/>
            </a:rPr>
            <a:t>Exploration and visualization </a:t>
          </a:r>
        </a:p>
        <a:p>
          <a:r>
            <a:rPr lang="en-US" sz="1600" dirty="0">
              <a:latin typeface="+mn-lt"/>
            </a:rPr>
            <a:t>(for visualization, sampled data may need to be converted to R </a:t>
          </a:r>
          <a:r>
            <a:rPr lang="en-US" sz="1600" dirty="0" err="1">
              <a:latin typeface="+mn-lt"/>
            </a:rPr>
            <a:t>dataframe</a:t>
          </a:r>
          <a:r>
            <a:rPr lang="en-US" sz="1600" dirty="0">
              <a:latin typeface="+mn-lt"/>
            </a:rPr>
            <a:t>)</a:t>
          </a:r>
        </a:p>
      </dgm:t>
    </dgm:pt>
    <dgm:pt modelId="{5F7AEA88-713E-4D61-A76D-D90FE4DBA6DE}" type="parTrans" cxnId="{C4476819-DD6C-480F-AC7C-F555BD6EC183}">
      <dgm:prSet/>
      <dgm:spPr/>
      <dgm:t>
        <a:bodyPr/>
        <a:lstStyle/>
        <a:p>
          <a:endParaRPr lang="en-US" sz="1600">
            <a:latin typeface="+mn-lt"/>
          </a:endParaRPr>
        </a:p>
      </dgm:t>
    </dgm:pt>
    <dgm:pt modelId="{1A71276B-32F1-4D4C-BC94-63E85F4C16E2}" type="sibTrans" cxnId="{C4476819-DD6C-480F-AC7C-F555BD6EC183}">
      <dgm:prSet custT="1"/>
      <dgm:spPr/>
      <dgm:t>
        <a:bodyPr/>
        <a:lstStyle/>
        <a:p>
          <a:endParaRPr lang="en-US" sz="1600">
            <a:latin typeface="+mn-lt"/>
          </a:endParaRPr>
        </a:p>
      </dgm:t>
    </dgm:pt>
    <dgm:pt modelId="{20EC4919-EFC3-4B7F-A236-ADF799CF4224}">
      <dgm:prSet phldrT="[Text]" custT="1"/>
      <dgm:spPr/>
      <dgm:t>
        <a:bodyPr/>
        <a:lstStyle/>
        <a:p>
          <a:r>
            <a:rPr lang="en-US" sz="1600">
              <a:latin typeface="+mn-lt"/>
            </a:rPr>
            <a:t>Transfor-mation and Featurization </a:t>
          </a:r>
        </a:p>
        <a:p>
          <a:r>
            <a:rPr lang="en-US" sz="1600">
              <a:latin typeface="+mn-lt"/>
            </a:rPr>
            <a:t>(in Spark SQL or featurization functions)</a:t>
          </a:r>
          <a:endParaRPr lang="en-US" sz="1600" dirty="0">
            <a:latin typeface="+mn-lt"/>
          </a:endParaRPr>
        </a:p>
      </dgm:t>
    </dgm:pt>
    <dgm:pt modelId="{7F13BB08-74AE-4B93-8357-B9EEF2BFA8D2}" type="parTrans" cxnId="{709A2C53-9B9A-46B2-AA17-4B8821FF5DCA}">
      <dgm:prSet/>
      <dgm:spPr/>
      <dgm:t>
        <a:bodyPr/>
        <a:lstStyle/>
        <a:p>
          <a:endParaRPr lang="en-US" sz="1600">
            <a:latin typeface="+mn-lt"/>
          </a:endParaRPr>
        </a:p>
      </dgm:t>
    </dgm:pt>
    <dgm:pt modelId="{99FDDF2A-7DE6-4098-84A2-A0239F53DA76}" type="sibTrans" cxnId="{709A2C53-9B9A-46B2-AA17-4B8821FF5DCA}">
      <dgm:prSet custT="1"/>
      <dgm:spPr/>
      <dgm:t>
        <a:bodyPr/>
        <a:lstStyle/>
        <a:p>
          <a:endParaRPr lang="en-US" sz="1600">
            <a:latin typeface="+mn-lt"/>
          </a:endParaRPr>
        </a:p>
      </dgm:t>
    </dgm:pt>
    <dgm:pt modelId="{9AB87C29-2D86-46DF-B20C-66F281AF88D6}">
      <dgm:prSet phldrT="[Text]"/>
      <dgm:spPr/>
      <dgm:t>
        <a:bodyPr/>
        <a:lstStyle/>
        <a:p>
          <a:r>
            <a:rPr lang="en-US" dirty="0">
              <a:latin typeface="+mn-lt"/>
            </a:rPr>
            <a:t>Save models for deployment</a:t>
          </a:r>
        </a:p>
      </dgm:t>
    </dgm:pt>
    <dgm:pt modelId="{C40658CE-9397-4348-A048-F08E5936CFBC}" type="parTrans" cxnId="{96AF6239-332A-4945-861C-19299202CAED}">
      <dgm:prSet/>
      <dgm:spPr/>
      <dgm:t>
        <a:bodyPr/>
        <a:lstStyle/>
        <a:p>
          <a:endParaRPr lang="en-US"/>
        </a:p>
      </dgm:t>
    </dgm:pt>
    <dgm:pt modelId="{06DCB0FB-A70E-4405-BD09-40C4D0004F44}" type="sibTrans" cxnId="{96AF6239-332A-4945-861C-19299202CAED}">
      <dgm:prSet/>
      <dgm:spPr/>
      <dgm:t>
        <a:bodyPr/>
        <a:lstStyle/>
        <a:p>
          <a:endParaRPr lang="en-US"/>
        </a:p>
      </dgm:t>
    </dgm:pt>
    <dgm:pt modelId="{BFF066D4-A0F2-4039-94FF-508A2903D507}" type="pres">
      <dgm:prSet presAssocID="{A3CC5552-1C6E-4032-AB9B-E8221A336711}" presName="Name0" presStyleCnt="0">
        <dgm:presLayoutVars>
          <dgm:dir/>
          <dgm:resizeHandles val="exact"/>
        </dgm:presLayoutVars>
      </dgm:prSet>
      <dgm:spPr/>
    </dgm:pt>
    <dgm:pt modelId="{1C6F9B5A-0491-4CD3-BB7B-70B1B29E81DF}" type="pres">
      <dgm:prSet presAssocID="{9A999EF9-A373-4D92-A8B0-F32ACC56FB2B}" presName="node" presStyleLbl="node1" presStyleIdx="0" presStyleCnt="6">
        <dgm:presLayoutVars>
          <dgm:bulletEnabled val="1"/>
        </dgm:presLayoutVars>
      </dgm:prSet>
      <dgm:spPr/>
    </dgm:pt>
    <dgm:pt modelId="{D6957386-764E-4212-9FFC-6702A7C96D59}" type="pres">
      <dgm:prSet presAssocID="{EE001E8D-2B34-484A-B5F6-6CF415C457CF}" presName="sibTrans" presStyleLbl="sibTrans2D1" presStyleIdx="0" presStyleCnt="5"/>
      <dgm:spPr/>
    </dgm:pt>
    <dgm:pt modelId="{BB458B13-8E4C-4FC4-8E7F-FBCC5C7E3AD4}" type="pres">
      <dgm:prSet presAssocID="{EE001E8D-2B34-484A-B5F6-6CF415C457CF}" presName="connectorText" presStyleLbl="sibTrans2D1" presStyleIdx="0" presStyleCnt="5"/>
      <dgm:spPr/>
    </dgm:pt>
    <dgm:pt modelId="{0BD80D48-A523-434C-BB5F-BA725DB11036}" type="pres">
      <dgm:prSet presAssocID="{C27C51D6-4FB8-4A1B-B85E-8FC443C18CB9}" presName="node" presStyleLbl="node1" presStyleIdx="1" presStyleCnt="6">
        <dgm:presLayoutVars>
          <dgm:bulletEnabled val="1"/>
        </dgm:presLayoutVars>
      </dgm:prSet>
      <dgm:spPr/>
    </dgm:pt>
    <dgm:pt modelId="{D99BB59E-1F40-474A-BF2D-AE17576658A9}" type="pres">
      <dgm:prSet presAssocID="{C30934CD-E5AD-44D6-9BB1-16FF5B8B401C}" presName="sibTrans" presStyleLbl="sibTrans2D1" presStyleIdx="1" presStyleCnt="5"/>
      <dgm:spPr/>
    </dgm:pt>
    <dgm:pt modelId="{3DBC1E5B-0400-478D-8B7E-BC89F545C9B3}" type="pres">
      <dgm:prSet presAssocID="{C30934CD-E5AD-44D6-9BB1-16FF5B8B401C}" presName="connectorText" presStyleLbl="sibTrans2D1" presStyleIdx="1" presStyleCnt="5"/>
      <dgm:spPr/>
    </dgm:pt>
    <dgm:pt modelId="{AB2A9D6F-69CA-4A34-81B8-29346D1F1701}" type="pres">
      <dgm:prSet presAssocID="{CD9F8C3A-5CB3-4652-BED2-1899273A1CCD}" presName="node" presStyleLbl="node1" presStyleIdx="2" presStyleCnt="6">
        <dgm:presLayoutVars>
          <dgm:bulletEnabled val="1"/>
        </dgm:presLayoutVars>
      </dgm:prSet>
      <dgm:spPr/>
    </dgm:pt>
    <dgm:pt modelId="{8A39EB89-7ED8-4A8A-AB58-DDC1A835A2C7}" type="pres">
      <dgm:prSet presAssocID="{1A71276B-32F1-4D4C-BC94-63E85F4C16E2}" presName="sibTrans" presStyleLbl="sibTrans2D1" presStyleIdx="2" presStyleCnt="5"/>
      <dgm:spPr/>
    </dgm:pt>
    <dgm:pt modelId="{3964589C-3DB0-4EC2-891B-F61C3B792A9B}" type="pres">
      <dgm:prSet presAssocID="{1A71276B-32F1-4D4C-BC94-63E85F4C16E2}" presName="connectorText" presStyleLbl="sibTrans2D1" presStyleIdx="2" presStyleCnt="5"/>
      <dgm:spPr/>
    </dgm:pt>
    <dgm:pt modelId="{EF1C4971-3E18-4C06-B541-52E2DD55D5C0}" type="pres">
      <dgm:prSet presAssocID="{20EC4919-EFC3-4B7F-A236-ADF799CF4224}" presName="node" presStyleLbl="node1" presStyleIdx="3" presStyleCnt="6">
        <dgm:presLayoutVars>
          <dgm:bulletEnabled val="1"/>
        </dgm:presLayoutVars>
      </dgm:prSet>
      <dgm:spPr/>
    </dgm:pt>
    <dgm:pt modelId="{68419C0C-DA8A-450D-A490-6138CCB79D9B}" type="pres">
      <dgm:prSet presAssocID="{99FDDF2A-7DE6-4098-84A2-A0239F53DA76}" presName="sibTrans" presStyleLbl="sibTrans2D1" presStyleIdx="3" presStyleCnt="5"/>
      <dgm:spPr/>
    </dgm:pt>
    <dgm:pt modelId="{0AAA5F67-545F-4AA0-A45E-C21D7659E605}" type="pres">
      <dgm:prSet presAssocID="{99FDDF2A-7DE6-4098-84A2-A0239F53DA76}" presName="connectorText" presStyleLbl="sibTrans2D1" presStyleIdx="3" presStyleCnt="5"/>
      <dgm:spPr/>
    </dgm:pt>
    <dgm:pt modelId="{77BFCBF6-2228-43E8-88E8-91EFE140E3FA}" type="pres">
      <dgm:prSet presAssocID="{7EF4037C-011F-4F2D-8FF3-3F9E84368B47}" presName="node" presStyleLbl="node1" presStyleIdx="4" presStyleCnt="6">
        <dgm:presLayoutVars>
          <dgm:bulletEnabled val="1"/>
        </dgm:presLayoutVars>
      </dgm:prSet>
      <dgm:spPr/>
    </dgm:pt>
    <dgm:pt modelId="{0ED74920-437A-4D1C-A13F-DF2617328786}" type="pres">
      <dgm:prSet presAssocID="{A424C5BE-172E-4F34-A673-9427AC7B5A0F}" presName="sibTrans" presStyleLbl="sibTrans2D1" presStyleIdx="4" presStyleCnt="5"/>
      <dgm:spPr/>
    </dgm:pt>
    <dgm:pt modelId="{9AD611C7-7AB2-431D-AFCA-F5902141B792}" type="pres">
      <dgm:prSet presAssocID="{A424C5BE-172E-4F34-A673-9427AC7B5A0F}" presName="connectorText" presStyleLbl="sibTrans2D1" presStyleIdx="4" presStyleCnt="5"/>
      <dgm:spPr/>
    </dgm:pt>
    <dgm:pt modelId="{2A1A1180-2745-45FF-A13F-3F08D03EB1CD}" type="pres">
      <dgm:prSet presAssocID="{9AB87C29-2D86-46DF-B20C-66F281AF88D6}" presName="node" presStyleLbl="node1" presStyleIdx="5" presStyleCnt="6">
        <dgm:presLayoutVars>
          <dgm:bulletEnabled val="1"/>
        </dgm:presLayoutVars>
      </dgm:prSet>
      <dgm:spPr/>
    </dgm:pt>
  </dgm:ptLst>
  <dgm:cxnLst>
    <dgm:cxn modelId="{AA3C9C05-2262-4B88-8E18-364A78C3A9A0}" type="presOf" srcId="{99FDDF2A-7DE6-4098-84A2-A0239F53DA76}" destId="{0AAA5F67-545F-4AA0-A45E-C21D7659E605}" srcOrd="1" destOrd="0" presId="urn:microsoft.com/office/officeart/2005/8/layout/process1"/>
    <dgm:cxn modelId="{1275180F-0732-4F38-80DC-D9E799BA0332}" srcId="{A3CC5552-1C6E-4032-AB9B-E8221A336711}" destId="{9A999EF9-A373-4D92-A8B0-F32ACC56FB2B}" srcOrd="0" destOrd="0" parTransId="{3CB9A8D8-396A-4D52-8E42-2901E4C58245}" sibTransId="{EE001E8D-2B34-484A-B5F6-6CF415C457CF}"/>
    <dgm:cxn modelId="{6D6DFD14-0D14-4171-816F-A3BCF73984FF}" type="presOf" srcId="{A424C5BE-172E-4F34-A673-9427AC7B5A0F}" destId="{9AD611C7-7AB2-431D-AFCA-F5902141B792}" srcOrd="1" destOrd="0" presId="urn:microsoft.com/office/officeart/2005/8/layout/process1"/>
    <dgm:cxn modelId="{C4476819-DD6C-480F-AC7C-F555BD6EC183}" srcId="{A3CC5552-1C6E-4032-AB9B-E8221A336711}" destId="{CD9F8C3A-5CB3-4652-BED2-1899273A1CCD}" srcOrd="2" destOrd="0" parTransId="{5F7AEA88-713E-4D61-A76D-D90FE4DBA6DE}" sibTransId="{1A71276B-32F1-4D4C-BC94-63E85F4C16E2}"/>
    <dgm:cxn modelId="{D4373E27-D698-44B6-8166-777BA91A94F6}" type="presOf" srcId="{C30934CD-E5AD-44D6-9BB1-16FF5B8B401C}" destId="{D99BB59E-1F40-474A-BF2D-AE17576658A9}" srcOrd="0" destOrd="0" presId="urn:microsoft.com/office/officeart/2005/8/layout/process1"/>
    <dgm:cxn modelId="{96AF6239-332A-4945-861C-19299202CAED}" srcId="{A3CC5552-1C6E-4032-AB9B-E8221A336711}" destId="{9AB87C29-2D86-46DF-B20C-66F281AF88D6}" srcOrd="5" destOrd="0" parTransId="{C40658CE-9397-4348-A048-F08E5936CFBC}" sibTransId="{06DCB0FB-A70E-4405-BD09-40C4D0004F44}"/>
    <dgm:cxn modelId="{09ACD360-06FB-4EB9-8185-A7AB0994EFAA}" type="presOf" srcId="{C27C51D6-4FB8-4A1B-B85E-8FC443C18CB9}" destId="{0BD80D48-A523-434C-BB5F-BA725DB11036}" srcOrd="0" destOrd="0" presId="urn:microsoft.com/office/officeart/2005/8/layout/process1"/>
    <dgm:cxn modelId="{5DBAB746-6676-4D6F-BFF6-C647F54E463E}" type="presOf" srcId="{99FDDF2A-7DE6-4098-84A2-A0239F53DA76}" destId="{68419C0C-DA8A-450D-A490-6138CCB79D9B}" srcOrd="0" destOrd="0" presId="urn:microsoft.com/office/officeart/2005/8/layout/process1"/>
    <dgm:cxn modelId="{7D60D646-A9AF-470B-AC41-2665A07136C3}" type="presOf" srcId="{9AB87C29-2D86-46DF-B20C-66F281AF88D6}" destId="{2A1A1180-2745-45FF-A13F-3F08D03EB1CD}" srcOrd="0" destOrd="0" presId="urn:microsoft.com/office/officeart/2005/8/layout/process1"/>
    <dgm:cxn modelId="{7E001D4C-A9CB-4F49-9BA8-970B4DC4820B}" type="presOf" srcId="{A424C5BE-172E-4F34-A673-9427AC7B5A0F}" destId="{0ED74920-437A-4D1C-A13F-DF2617328786}" srcOrd="0" destOrd="0" presId="urn:microsoft.com/office/officeart/2005/8/layout/process1"/>
    <dgm:cxn modelId="{709A2C53-9B9A-46B2-AA17-4B8821FF5DCA}" srcId="{A3CC5552-1C6E-4032-AB9B-E8221A336711}" destId="{20EC4919-EFC3-4B7F-A236-ADF799CF4224}" srcOrd="3" destOrd="0" parTransId="{7F13BB08-74AE-4B93-8357-B9EEF2BFA8D2}" sibTransId="{99FDDF2A-7DE6-4098-84A2-A0239F53DA76}"/>
    <dgm:cxn modelId="{BEA9E173-37B2-486F-B5DF-5F1AF586D293}" type="presOf" srcId="{CD9F8C3A-5CB3-4652-BED2-1899273A1CCD}" destId="{AB2A9D6F-69CA-4A34-81B8-29346D1F1701}" srcOrd="0" destOrd="0" presId="urn:microsoft.com/office/officeart/2005/8/layout/process1"/>
    <dgm:cxn modelId="{D1DD1A77-1DFC-4489-8C0B-940591494C1E}" type="presOf" srcId="{7EF4037C-011F-4F2D-8FF3-3F9E84368B47}" destId="{77BFCBF6-2228-43E8-88E8-91EFE140E3FA}" srcOrd="0" destOrd="0" presId="urn:microsoft.com/office/officeart/2005/8/layout/process1"/>
    <dgm:cxn modelId="{BEC9D384-ABA5-47D3-BB71-C73750D48A42}" type="presOf" srcId="{EE001E8D-2B34-484A-B5F6-6CF415C457CF}" destId="{D6957386-764E-4212-9FFC-6702A7C96D59}" srcOrd="0" destOrd="0" presId="urn:microsoft.com/office/officeart/2005/8/layout/process1"/>
    <dgm:cxn modelId="{12E6CA91-51C7-4AC4-90F4-7EAB235F99DD}" srcId="{A3CC5552-1C6E-4032-AB9B-E8221A336711}" destId="{C27C51D6-4FB8-4A1B-B85E-8FC443C18CB9}" srcOrd="1" destOrd="0" parTransId="{88CA82F9-4EC5-4D27-B97D-BE2B02264368}" sibTransId="{C30934CD-E5AD-44D6-9BB1-16FF5B8B401C}"/>
    <dgm:cxn modelId="{33E68697-49F4-4B87-990F-E076FDE2CA0C}" type="presOf" srcId="{1A71276B-32F1-4D4C-BC94-63E85F4C16E2}" destId="{8A39EB89-7ED8-4A8A-AB58-DDC1A835A2C7}" srcOrd="0" destOrd="0" presId="urn:microsoft.com/office/officeart/2005/8/layout/process1"/>
    <dgm:cxn modelId="{AD7E1FB6-E3D3-4F1C-9760-5E702AD048C2}" type="presOf" srcId="{EE001E8D-2B34-484A-B5F6-6CF415C457CF}" destId="{BB458B13-8E4C-4FC4-8E7F-FBCC5C7E3AD4}" srcOrd="1" destOrd="0" presId="urn:microsoft.com/office/officeart/2005/8/layout/process1"/>
    <dgm:cxn modelId="{371764BA-F608-45F5-A620-28CC566344B5}" srcId="{A3CC5552-1C6E-4032-AB9B-E8221A336711}" destId="{7EF4037C-011F-4F2D-8FF3-3F9E84368B47}" srcOrd="4" destOrd="0" parTransId="{B387F06C-388B-47FB-B4C8-3EB2B9F343FE}" sibTransId="{A424C5BE-172E-4F34-A673-9427AC7B5A0F}"/>
    <dgm:cxn modelId="{942059BF-AFC9-47E4-A214-9068B502C55D}" type="presOf" srcId="{9A999EF9-A373-4D92-A8B0-F32ACC56FB2B}" destId="{1C6F9B5A-0491-4CD3-BB7B-70B1B29E81DF}" srcOrd="0" destOrd="0" presId="urn:microsoft.com/office/officeart/2005/8/layout/process1"/>
    <dgm:cxn modelId="{BCF190C0-BE5E-4C5B-A506-D51FDF3CAEC6}" type="presOf" srcId="{C30934CD-E5AD-44D6-9BB1-16FF5B8B401C}" destId="{3DBC1E5B-0400-478D-8B7E-BC89F545C9B3}" srcOrd="1" destOrd="0" presId="urn:microsoft.com/office/officeart/2005/8/layout/process1"/>
    <dgm:cxn modelId="{9C1DD4CE-D38E-4491-987A-122B1FC49914}" type="presOf" srcId="{20EC4919-EFC3-4B7F-A236-ADF799CF4224}" destId="{EF1C4971-3E18-4C06-B541-52E2DD55D5C0}" srcOrd="0" destOrd="0" presId="urn:microsoft.com/office/officeart/2005/8/layout/process1"/>
    <dgm:cxn modelId="{6D085DDA-60A7-427C-A229-DED9424861AE}" type="presOf" srcId="{A3CC5552-1C6E-4032-AB9B-E8221A336711}" destId="{BFF066D4-A0F2-4039-94FF-508A2903D507}" srcOrd="0" destOrd="0" presId="urn:microsoft.com/office/officeart/2005/8/layout/process1"/>
    <dgm:cxn modelId="{15D8F1DE-0BAA-4EDC-917E-97FC3C5E849B}" type="presOf" srcId="{1A71276B-32F1-4D4C-BC94-63E85F4C16E2}" destId="{3964589C-3DB0-4EC2-891B-F61C3B792A9B}" srcOrd="1" destOrd="0" presId="urn:microsoft.com/office/officeart/2005/8/layout/process1"/>
    <dgm:cxn modelId="{61CFDDBD-5DA8-4CB1-9488-AB133FE5472F}" type="presParOf" srcId="{BFF066D4-A0F2-4039-94FF-508A2903D507}" destId="{1C6F9B5A-0491-4CD3-BB7B-70B1B29E81DF}" srcOrd="0" destOrd="0" presId="urn:microsoft.com/office/officeart/2005/8/layout/process1"/>
    <dgm:cxn modelId="{9578209B-66E4-4491-9E3D-A976D9950D2B}" type="presParOf" srcId="{BFF066D4-A0F2-4039-94FF-508A2903D507}" destId="{D6957386-764E-4212-9FFC-6702A7C96D59}" srcOrd="1" destOrd="0" presId="urn:microsoft.com/office/officeart/2005/8/layout/process1"/>
    <dgm:cxn modelId="{ACB9D19E-4B29-49F5-8E6C-718373CFD64F}" type="presParOf" srcId="{D6957386-764E-4212-9FFC-6702A7C96D59}" destId="{BB458B13-8E4C-4FC4-8E7F-FBCC5C7E3AD4}" srcOrd="0" destOrd="0" presId="urn:microsoft.com/office/officeart/2005/8/layout/process1"/>
    <dgm:cxn modelId="{984D83F2-B311-4C6B-84AE-D4F7763FD6AC}" type="presParOf" srcId="{BFF066D4-A0F2-4039-94FF-508A2903D507}" destId="{0BD80D48-A523-434C-BB5F-BA725DB11036}" srcOrd="2" destOrd="0" presId="urn:microsoft.com/office/officeart/2005/8/layout/process1"/>
    <dgm:cxn modelId="{19492EC1-CDE8-48A3-8E14-8A07DDA42CDD}" type="presParOf" srcId="{BFF066D4-A0F2-4039-94FF-508A2903D507}" destId="{D99BB59E-1F40-474A-BF2D-AE17576658A9}" srcOrd="3" destOrd="0" presId="urn:microsoft.com/office/officeart/2005/8/layout/process1"/>
    <dgm:cxn modelId="{3B952749-8C88-483C-AB88-E42C27F42DA4}" type="presParOf" srcId="{D99BB59E-1F40-474A-BF2D-AE17576658A9}" destId="{3DBC1E5B-0400-478D-8B7E-BC89F545C9B3}" srcOrd="0" destOrd="0" presId="urn:microsoft.com/office/officeart/2005/8/layout/process1"/>
    <dgm:cxn modelId="{8AA3C401-77B2-42C1-B2BB-1DF86C19CFFF}" type="presParOf" srcId="{BFF066D4-A0F2-4039-94FF-508A2903D507}" destId="{AB2A9D6F-69CA-4A34-81B8-29346D1F1701}" srcOrd="4" destOrd="0" presId="urn:microsoft.com/office/officeart/2005/8/layout/process1"/>
    <dgm:cxn modelId="{481383E1-4861-44BD-A56F-A67988964E94}" type="presParOf" srcId="{BFF066D4-A0F2-4039-94FF-508A2903D507}" destId="{8A39EB89-7ED8-4A8A-AB58-DDC1A835A2C7}" srcOrd="5" destOrd="0" presId="urn:microsoft.com/office/officeart/2005/8/layout/process1"/>
    <dgm:cxn modelId="{58C789C7-4D39-4972-9C04-A53FC4E013C4}" type="presParOf" srcId="{8A39EB89-7ED8-4A8A-AB58-DDC1A835A2C7}" destId="{3964589C-3DB0-4EC2-891B-F61C3B792A9B}" srcOrd="0" destOrd="0" presId="urn:microsoft.com/office/officeart/2005/8/layout/process1"/>
    <dgm:cxn modelId="{4CDF3A38-5475-4C53-8E7B-2EB02CB288AF}" type="presParOf" srcId="{BFF066D4-A0F2-4039-94FF-508A2903D507}" destId="{EF1C4971-3E18-4C06-B541-52E2DD55D5C0}" srcOrd="6" destOrd="0" presId="urn:microsoft.com/office/officeart/2005/8/layout/process1"/>
    <dgm:cxn modelId="{2547C48C-6DDE-4531-B9E9-B6AF40037CF5}" type="presParOf" srcId="{BFF066D4-A0F2-4039-94FF-508A2903D507}" destId="{68419C0C-DA8A-450D-A490-6138CCB79D9B}" srcOrd="7" destOrd="0" presId="urn:microsoft.com/office/officeart/2005/8/layout/process1"/>
    <dgm:cxn modelId="{51F35D22-0741-44B0-A2C3-0A1F614B2BB5}" type="presParOf" srcId="{68419C0C-DA8A-450D-A490-6138CCB79D9B}" destId="{0AAA5F67-545F-4AA0-A45E-C21D7659E605}" srcOrd="0" destOrd="0" presId="urn:microsoft.com/office/officeart/2005/8/layout/process1"/>
    <dgm:cxn modelId="{D62C2AFE-1BB4-4BC7-A23D-E1C19157C23F}" type="presParOf" srcId="{BFF066D4-A0F2-4039-94FF-508A2903D507}" destId="{77BFCBF6-2228-43E8-88E8-91EFE140E3FA}" srcOrd="8" destOrd="0" presId="urn:microsoft.com/office/officeart/2005/8/layout/process1"/>
    <dgm:cxn modelId="{BC3D41A2-6519-4654-B2D0-60A33E65E804}" type="presParOf" srcId="{BFF066D4-A0F2-4039-94FF-508A2903D507}" destId="{0ED74920-437A-4D1C-A13F-DF2617328786}" srcOrd="9" destOrd="0" presId="urn:microsoft.com/office/officeart/2005/8/layout/process1"/>
    <dgm:cxn modelId="{57944693-CBBD-4145-AF0D-CECEDC9E14FB}" type="presParOf" srcId="{0ED74920-437A-4D1C-A13F-DF2617328786}" destId="{9AD611C7-7AB2-431D-AFCA-F5902141B792}" srcOrd="0" destOrd="0" presId="urn:microsoft.com/office/officeart/2005/8/layout/process1"/>
    <dgm:cxn modelId="{9CFCEA0D-25E3-4993-A90B-0738FDF0728C}" type="presParOf" srcId="{BFF066D4-A0F2-4039-94FF-508A2903D507}" destId="{2A1A1180-2745-45FF-A13F-3F08D03EB1CD}"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6F9B5A-0491-4CD3-BB7B-70B1B29E81DF}">
      <dsp:nvSpPr>
        <dsp:cNvPr id="0" name=""/>
        <dsp:cNvSpPr/>
      </dsp:nvSpPr>
      <dsp:spPr>
        <a:xfrm>
          <a:off x="0" y="438863"/>
          <a:ext cx="1504954" cy="2751244"/>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Ingest into Spark DF</a:t>
          </a:r>
        </a:p>
      </dsp:txBody>
      <dsp:txXfrm>
        <a:off x="44079" y="482942"/>
        <a:ext cx="1416796" cy="2663086"/>
      </dsp:txXfrm>
    </dsp:sp>
    <dsp:sp modelId="{D6957386-764E-4212-9FFC-6702A7C96D59}">
      <dsp:nvSpPr>
        <dsp:cNvPr id="0" name=""/>
        <dsp:cNvSpPr/>
      </dsp:nvSpPr>
      <dsp:spPr>
        <a:xfrm>
          <a:off x="1655449" y="1627871"/>
          <a:ext cx="319050" cy="373228"/>
        </a:xfrm>
        <a:prstGeom prst="rightArrow">
          <a:avLst>
            <a:gd name="adj1" fmla="val 60000"/>
            <a:gd name="adj2" fmla="val 5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mn-lt"/>
          </a:endParaRPr>
        </a:p>
      </dsp:txBody>
      <dsp:txXfrm>
        <a:off x="1655449" y="1702517"/>
        <a:ext cx="223335" cy="223936"/>
      </dsp:txXfrm>
    </dsp:sp>
    <dsp:sp modelId="{0BD80D48-A523-434C-BB5F-BA725DB11036}">
      <dsp:nvSpPr>
        <dsp:cNvPr id="0" name=""/>
        <dsp:cNvSpPr/>
      </dsp:nvSpPr>
      <dsp:spPr>
        <a:xfrm>
          <a:off x="2106936" y="438863"/>
          <a:ext cx="1504954" cy="2751244"/>
        </a:xfrm>
        <a:prstGeom prst="roundRect">
          <a:avLst>
            <a:gd name="adj" fmla="val 10000"/>
          </a:avLst>
        </a:prstGeom>
        <a:solidFill>
          <a:schemeClr val="accent2">
            <a:hueOff val="1382987"/>
            <a:satOff val="-8516"/>
            <a:lumOff val="981"/>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Wrangling and cleanup (Spark SQL, </a:t>
          </a:r>
          <a:r>
            <a:rPr lang="en-US" sz="1600" kern="1200" dirty="0" err="1">
              <a:latin typeface="+mn-lt"/>
            </a:rPr>
            <a:t>dplyr</a:t>
          </a:r>
          <a:r>
            <a:rPr lang="en-US" sz="1600" kern="1200" dirty="0">
              <a:latin typeface="+mn-lt"/>
            </a:rPr>
            <a:t>)</a:t>
          </a:r>
        </a:p>
      </dsp:txBody>
      <dsp:txXfrm>
        <a:off x="2151015" y="482942"/>
        <a:ext cx="1416796" cy="2663086"/>
      </dsp:txXfrm>
    </dsp:sp>
    <dsp:sp modelId="{D99BB59E-1F40-474A-BF2D-AE17576658A9}">
      <dsp:nvSpPr>
        <dsp:cNvPr id="0" name=""/>
        <dsp:cNvSpPr/>
      </dsp:nvSpPr>
      <dsp:spPr>
        <a:xfrm>
          <a:off x="3762385" y="1627871"/>
          <a:ext cx="319050" cy="373228"/>
        </a:xfrm>
        <a:prstGeom prst="rightArrow">
          <a:avLst>
            <a:gd name="adj1" fmla="val 60000"/>
            <a:gd name="adj2" fmla="val 50000"/>
          </a:avLst>
        </a:prstGeom>
        <a:solidFill>
          <a:schemeClr val="accent2">
            <a:hueOff val="1728734"/>
            <a:satOff val="-10645"/>
            <a:lumOff val="1226"/>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mn-lt"/>
          </a:endParaRPr>
        </a:p>
      </dsp:txBody>
      <dsp:txXfrm>
        <a:off x="3762385" y="1702517"/>
        <a:ext cx="223335" cy="223936"/>
      </dsp:txXfrm>
    </dsp:sp>
    <dsp:sp modelId="{AB2A9D6F-69CA-4A34-81B8-29346D1F1701}">
      <dsp:nvSpPr>
        <dsp:cNvPr id="0" name=""/>
        <dsp:cNvSpPr/>
      </dsp:nvSpPr>
      <dsp:spPr>
        <a:xfrm>
          <a:off x="4213872" y="438863"/>
          <a:ext cx="1504954" cy="2751244"/>
        </a:xfrm>
        <a:prstGeom prst="roundRect">
          <a:avLst>
            <a:gd name="adj" fmla="val 10000"/>
          </a:avLst>
        </a:prstGeom>
        <a:solidFill>
          <a:schemeClr val="accent2">
            <a:hueOff val="2765975"/>
            <a:satOff val="-17033"/>
            <a:lumOff val="1961"/>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Exploration and visualization </a:t>
          </a:r>
        </a:p>
        <a:p>
          <a:pPr marL="0" lvl="0" indent="0" algn="ctr" defTabSz="711200">
            <a:lnSpc>
              <a:spcPct val="90000"/>
            </a:lnSpc>
            <a:spcBef>
              <a:spcPct val="0"/>
            </a:spcBef>
            <a:spcAft>
              <a:spcPct val="35000"/>
            </a:spcAft>
            <a:buNone/>
          </a:pPr>
          <a:r>
            <a:rPr lang="en-US" sz="1600" kern="1200" dirty="0">
              <a:latin typeface="+mn-lt"/>
            </a:rPr>
            <a:t>(for visualization, sampled data may need to be converted to R </a:t>
          </a:r>
          <a:r>
            <a:rPr lang="en-US" sz="1600" kern="1200" dirty="0" err="1">
              <a:latin typeface="+mn-lt"/>
            </a:rPr>
            <a:t>dataframe</a:t>
          </a:r>
          <a:r>
            <a:rPr lang="en-US" sz="1600" kern="1200" dirty="0">
              <a:latin typeface="+mn-lt"/>
            </a:rPr>
            <a:t>)</a:t>
          </a:r>
        </a:p>
      </dsp:txBody>
      <dsp:txXfrm>
        <a:off x="4257951" y="482942"/>
        <a:ext cx="1416796" cy="2663086"/>
      </dsp:txXfrm>
    </dsp:sp>
    <dsp:sp modelId="{8A39EB89-7ED8-4A8A-AB58-DDC1A835A2C7}">
      <dsp:nvSpPr>
        <dsp:cNvPr id="0" name=""/>
        <dsp:cNvSpPr/>
      </dsp:nvSpPr>
      <dsp:spPr>
        <a:xfrm>
          <a:off x="5869322" y="1627871"/>
          <a:ext cx="319050" cy="373228"/>
        </a:xfrm>
        <a:prstGeom prst="rightArrow">
          <a:avLst>
            <a:gd name="adj1" fmla="val 60000"/>
            <a:gd name="adj2" fmla="val 50000"/>
          </a:avLst>
        </a:prstGeom>
        <a:solidFill>
          <a:schemeClr val="accent2">
            <a:hueOff val="3457468"/>
            <a:satOff val="-21291"/>
            <a:lumOff val="2452"/>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mn-lt"/>
          </a:endParaRPr>
        </a:p>
      </dsp:txBody>
      <dsp:txXfrm>
        <a:off x="5869322" y="1702517"/>
        <a:ext cx="223335" cy="223936"/>
      </dsp:txXfrm>
    </dsp:sp>
    <dsp:sp modelId="{EF1C4971-3E18-4C06-B541-52E2DD55D5C0}">
      <dsp:nvSpPr>
        <dsp:cNvPr id="0" name=""/>
        <dsp:cNvSpPr/>
      </dsp:nvSpPr>
      <dsp:spPr>
        <a:xfrm>
          <a:off x="6320808" y="438863"/>
          <a:ext cx="1504954" cy="2751244"/>
        </a:xfrm>
        <a:prstGeom prst="roundRect">
          <a:avLst>
            <a:gd name="adj" fmla="val 10000"/>
          </a:avLst>
        </a:prstGeom>
        <a:solidFill>
          <a:schemeClr val="accent2">
            <a:hueOff val="4148962"/>
            <a:satOff val="-25549"/>
            <a:lumOff val="2942"/>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mn-lt"/>
            </a:rPr>
            <a:t>Transfor-mation and Featurization </a:t>
          </a:r>
        </a:p>
        <a:p>
          <a:pPr marL="0" lvl="0" indent="0" algn="ctr" defTabSz="711200">
            <a:lnSpc>
              <a:spcPct val="90000"/>
            </a:lnSpc>
            <a:spcBef>
              <a:spcPct val="0"/>
            </a:spcBef>
            <a:spcAft>
              <a:spcPct val="35000"/>
            </a:spcAft>
            <a:buNone/>
          </a:pPr>
          <a:r>
            <a:rPr lang="en-US" sz="1600" kern="1200">
              <a:latin typeface="+mn-lt"/>
            </a:rPr>
            <a:t>(in Spark SQL or featurization functions)</a:t>
          </a:r>
          <a:endParaRPr lang="en-US" sz="1600" kern="1200" dirty="0">
            <a:latin typeface="+mn-lt"/>
          </a:endParaRPr>
        </a:p>
      </dsp:txBody>
      <dsp:txXfrm>
        <a:off x="6364887" y="482942"/>
        <a:ext cx="1416796" cy="2663086"/>
      </dsp:txXfrm>
    </dsp:sp>
    <dsp:sp modelId="{68419C0C-DA8A-450D-A490-6138CCB79D9B}">
      <dsp:nvSpPr>
        <dsp:cNvPr id="0" name=""/>
        <dsp:cNvSpPr/>
      </dsp:nvSpPr>
      <dsp:spPr>
        <a:xfrm>
          <a:off x="7976258" y="1627871"/>
          <a:ext cx="319050" cy="373228"/>
        </a:xfrm>
        <a:prstGeom prst="rightArrow">
          <a:avLst>
            <a:gd name="adj1" fmla="val 60000"/>
            <a:gd name="adj2" fmla="val 50000"/>
          </a:avLst>
        </a:prstGeom>
        <a:solidFill>
          <a:schemeClr val="accent2">
            <a:hueOff val="5186202"/>
            <a:satOff val="-31936"/>
            <a:lumOff val="367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mn-lt"/>
          </a:endParaRPr>
        </a:p>
      </dsp:txBody>
      <dsp:txXfrm>
        <a:off x="7976258" y="1702517"/>
        <a:ext cx="223335" cy="223936"/>
      </dsp:txXfrm>
    </dsp:sp>
    <dsp:sp modelId="{77BFCBF6-2228-43E8-88E8-91EFE140E3FA}">
      <dsp:nvSpPr>
        <dsp:cNvPr id="0" name=""/>
        <dsp:cNvSpPr/>
      </dsp:nvSpPr>
      <dsp:spPr>
        <a:xfrm>
          <a:off x="8427744" y="438863"/>
          <a:ext cx="1504954" cy="2751244"/>
        </a:xfrm>
        <a:prstGeom prst="roundRect">
          <a:avLst>
            <a:gd name="adj" fmla="val 10000"/>
          </a:avLst>
        </a:prstGeom>
        <a:solidFill>
          <a:schemeClr val="accent2">
            <a:hueOff val="5531949"/>
            <a:satOff val="-34066"/>
            <a:lumOff val="3922"/>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Creation of ML models in Spark</a:t>
          </a:r>
        </a:p>
        <a:p>
          <a:pPr marL="0" lvl="0" indent="0" algn="ctr" defTabSz="711200">
            <a:lnSpc>
              <a:spcPct val="90000"/>
            </a:lnSpc>
            <a:spcBef>
              <a:spcPct val="0"/>
            </a:spcBef>
            <a:spcAft>
              <a:spcPct val="35000"/>
            </a:spcAft>
            <a:buNone/>
          </a:pPr>
          <a:r>
            <a:rPr lang="en-US" sz="1600" kern="1200" dirty="0">
              <a:latin typeface="+mn-lt"/>
            </a:rPr>
            <a:t>+ </a:t>
          </a:r>
        </a:p>
        <a:p>
          <a:pPr marL="0" lvl="0" indent="0" algn="ctr" defTabSz="711200">
            <a:lnSpc>
              <a:spcPct val="90000"/>
            </a:lnSpc>
            <a:spcBef>
              <a:spcPct val="0"/>
            </a:spcBef>
            <a:spcAft>
              <a:spcPct val="35000"/>
            </a:spcAft>
            <a:buNone/>
          </a:pPr>
          <a:r>
            <a:rPr lang="en-US" sz="1600" kern="1200" dirty="0">
              <a:latin typeface="+mn-lt"/>
            </a:rPr>
            <a:t>Model evaluation</a:t>
          </a:r>
        </a:p>
      </dsp:txBody>
      <dsp:txXfrm>
        <a:off x="8471823" y="482942"/>
        <a:ext cx="1416796" cy="2663086"/>
      </dsp:txXfrm>
    </dsp:sp>
    <dsp:sp modelId="{0ED74920-437A-4D1C-A13F-DF2617328786}">
      <dsp:nvSpPr>
        <dsp:cNvPr id="0" name=""/>
        <dsp:cNvSpPr/>
      </dsp:nvSpPr>
      <dsp:spPr>
        <a:xfrm>
          <a:off x="10083194" y="1627871"/>
          <a:ext cx="319050" cy="373228"/>
        </a:xfrm>
        <a:prstGeom prst="rightArrow">
          <a:avLst>
            <a:gd name="adj1" fmla="val 60000"/>
            <a:gd name="adj2" fmla="val 50000"/>
          </a:avLst>
        </a:prstGeom>
        <a:solidFill>
          <a:schemeClr val="accent2">
            <a:hueOff val="6914937"/>
            <a:satOff val="-42582"/>
            <a:lumOff val="4903"/>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a:off x="10083194" y="1702517"/>
        <a:ext cx="223335" cy="223936"/>
      </dsp:txXfrm>
    </dsp:sp>
    <dsp:sp modelId="{2A1A1180-2745-45FF-A13F-3F08D03EB1CD}">
      <dsp:nvSpPr>
        <dsp:cNvPr id="0" name=""/>
        <dsp:cNvSpPr/>
      </dsp:nvSpPr>
      <dsp:spPr>
        <a:xfrm>
          <a:off x="10534680" y="438863"/>
          <a:ext cx="1504954" cy="2751244"/>
        </a:xfrm>
        <a:prstGeom prst="roundRect">
          <a:avLst>
            <a:gd name="adj" fmla="val 10000"/>
          </a:avLst>
        </a:prstGeom>
        <a:solidFill>
          <a:schemeClr val="accent2">
            <a:hueOff val="6914937"/>
            <a:satOff val="-42582"/>
            <a:lumOff val="4903"/>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Save models for deployment</a:t>
          </a:r>
        </a:p>
      </dsp:txBody>
      <dsp:txXfrm>
        <a:off x="10578759" y="482942"/>
        <a:ext cx="1416796" cy="2663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A9964C-0A12-4300-99AA-F57E410BE66D}" type="datetimeFigureOut">
              <a:rPr lang="en-US" smtClean="0"/>
              <a:t>2/27/2017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E7E68-F91A-4BB1-B3D3-3A44C4433E70}" type="slidenum">
              <a:rPr lang="en-US" smtClean="0"/>
              <a:t>‹#›</a:t>
            </a:fld>
            <a:endParaRPr lang="en-US"/>
          </a:p>
        </p:txBody>
      </p:sp>
    </p:spTree>
    <p:extLst>
      <p:ext uri="{BB962C8B-B14F-4D97-AF65-F5344CB8AC3E}">
        <p14:creationId xmlns:p14="http://schemas.microsoft.com/office/powerpoint/2010/main" val="3988618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a:t>
            </a:r>
            <a:r>
              <a:rPr lang="en-US" baseline="0" dirty="0"/>
              <a:t> morning everyone. Welcome to the hands-on tutorial session. My name is Katherine Zhao. I’m a Data Scientist at Microsoft and working on E2E scalable analytics solutions with Microsoft technologies. In the next 3.3 hours,</a:t>
            </a:r>
          </a:p>
          <a:p>
            <a:r>
              <a:rPr lang="en-US" baseline="0" dirty="0"/>
              <a:t>my colleagues and I will walk you through the Using R for Scalable Data Analytics: single machines to Spark clusters. </a:t>
            </a:r>
          </a:p>
          <a:p>
            <a:r>
              <a:rPr lang="en-US" baseline="0" dirty="0"/>
              <a:t>Before we get started, the tutorial material and slides available at... And you can also find the URL from the paper clip you got when you walked in. We will use that material later in the session.</a:t>
            </a:r>
          </a:p>
        </p:txBody>
      </p:sp>
      <p:sp>
        <p:nvSpPr>
          <p:cNvPr id="4" name="Slide Number Placeholder 3"/>
          <p:cNvSpPr>
            <a:spLocks noGrp="1"/>
          </p:cNvSpPr>
          <p:nvPr>
            <p:ph type="sldNum" sz="quarter" idx="10"/>
          </p:nvPr>
        </p:nvSpPr>
        <p:spPr/>
        <p:txBody>
          <a:bodyPr/>
          <a:lstStyle/>
          <a:p>
            <a:fld id="{F08E7E68-F91A-4BB1-B3D3-3A44C4433E70}" type="slidenum">
              <a:rPr lang="en-US" smtClean="0"/>
              <a:t>1</a:t>
            </a:fld>
            <a:endParaRPr lang="en-US"/>
          </a:p>
        </p:txBody>
      </p:sp>
    </p:spTree>
    <p:extLst>
      <p:ext uri="{BB962C8B-B14F-4D97-AF65-F5344CB8AC3E}">
        <p14:creationId xmlns:p14="http://schemas.microsoft.com/office/powerpoint/2010/main" val="397870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Open source R is not an enterprise class either because of its inadequacy of community support, lack of guaranteed support timeliness and no SLAs or support models.</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3523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are</a:t>
            </a:r>
            <a:r>
              <a:rPr lang="en-US" baseline="0" dirty="0"/>
              <a:t> many scalable R solutions in the community and out on the market. </a:t>
            </a:r>
          </a:p>
          <a:p>
            <a:r>
              <a:rPr lang="en-US" baseline="0" dirty="0"/>
              <a:t>We can choose some R packages with big data support on single machine. such as the work from the </a:t>
            </a:r>
            <a:r>
              <a:rPr lang="en-US" baseline="0" dirty="0" err="1"/>
              <a:t>bigmemory</a:t>
            </a:r>
            <a:r>
              <a:rPr lang="en-US" baseline="0" dirty="0"/>
              <a:t> project, </a:t>
            </a:r>
            <a:r>
              <a:rPr lang="en-US" baseline="0" dirty="0" err="1"/>
              <a:t>ff</a:t>
            </a:r>
            <a:r>
              <a:rPr lang="en-US" baseline="0" dirty="0"/>
              <a:t> and its related packages and </a:t>
            </a:r>
            <a:r>
              <a:rPr lang="en-US" baseline="0" dirty="0" err="1"/>
              <a:t>foreach</a:t>
            </a:r>
            <a:r>
              <a:rPr lang="en-US" baseline="0" dirty="0"/>
              <a:t> with </a:t>
            </a:r>
            <a:r>
              <a:rPr lang="en-US" baseline="0" dirty="0" err="1"/>
              <a:t>variouds</a:t>
            </a:r>
            <a:r>
              <a:rPr lang="en-US" baseline="0" dirty="0"/>
              <a:t> </a:t>
            </a:r>
            <a:r>
              <a:rPr lang="en-US" baseline="0" dirty="0" err="1"/>
              <a:t>backends</a:t>
            </a:r>
            <a:r>
              <a:rPr lang="en-US" baseline="0" dirty="0"/>
              <a:t>.</a:t>
            </a:r>
          </a:p>
          <a:p>
            <a:r>
              <a:rPr lang="en-US" baseline="0" dirty="0"/>
              <a:t>We can also scale from single machines to distributed computing on clusters using </a:t>
            </a:r>
            <a:r>
              <a:rPr lang="en-US" baseline="0" dirty="0" err="1"/>
              <a:t>SparkR</a:t>
            </a:r>
            <a:r>
              <a:rPr lang="en-US" baseline="0" dirty="0"/>
              <a:t>, </a:t>
            </a:r>
            <a:r>
              <a:rPr lang="en-US" baseline="0" dirty="0" err="1"/>
              <a:t>sparklyr</a:t>
            </a:r>
            <a:r>
              <a:rPr lang="en-US" baseline="0" dirty="0"/>
              <a:t>, </a:t>
            </a:r>
            <a:r>
              <a:rPr lang="en-US" baseline="0" dirty="0" err="1"/>
              <a:t>revoscaleR</a:t>
            </a:r>
            <a:r>
              <a:rPr lang="en-US" baseline="0" dirty="0"/>
              <a:t> and other packages. </a:t>
            </a:r>
          </a:p>
          <a:p>
            <a:r>
              <a:rPr lang="en-US" baseline="0" dirty="0"/>
              <a:t>In the upcoming slides, I’m going to talk through those solutions with details. I personally use some packages more than the others, so please feel free to add in anything if I miss it. We will also use the distributed computing solutions in the hands-on session.</a:t>
            </a:r>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11</a:t>
            </a:fld>
            <a:endParaRPr lang="en-US"/>
          </a:p>
        </p:txBody>
      </p:sp>
    </p:spTree>
    <p:extLst>
      <p:ext uri="{BB962C8B-B14F-4D97-AF65-F5344CB8AC3E}">
        <p14:creationId xmlns:p14="http://schemas.microsoft.com/office/powerpoint/2010/main" val="802731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08E7E68-F91A-4BB1-B3D3-3A44C4433E70}" type="slidenum">
              <a:rPr lang="en-US" smtClean="0"/>
              <a:t>12</a:t>
            </a:fld>
            <a:endParaRPr lang="en-US"/>
          </a:p>
        </p:txBody>
      </p:sp>
    </p:spTree>
    <p:extLst>
      <p:ext uri="{BB962C8B-B14F-4D97-AF65-F5344CB8AC3E}">
        <p14:creationId xmlns:p14="http://schemas.microsoft.com/office/powerpoint/2010/main" val="3486526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08E7E68-F91A-4BB1-B3D3-3A44C4433E70}" type="slidenum">
              <a:rPr lang="en-US" smtClean="0"/>
              <a:t>13</a:t>
            </a:fld>
            <a:endParaRPr lang="en-US"/>
          </a:p>
        </p:txBody>
      </p:sp>
    </p:spTree>
    <p:extLst>
      <p:ext uri="{BB962C8B-B14F-4D97-AF65-F5344CB8AC3E}">
        <p14:creationId xmlns:p14="http://schemas.microsoft.com/office/powerpoint/2010/main" val="399229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dirty="0">
                <a:ln>
                  <a:solidFill>
                    <a:srgbClr val="FFFFFF">
                      <a:alpha val="0"/>
                    </a:srgbClr>
                  </a:solidFill>
                </a:ln>
                <a:ea typeface="Segoe UI" pitchFamily="34" charset="0"/>
                <a:cs typeface="Segoe UI" pitchFamily="34" charset="0"/>
              </a:rPr>
              <a:t>As</a:t>
            </a:r>
            <a:r>
              <a:rPr lang="en-US" sz="2400" kern="0" baseline="0" dirty="0">
                <a:ln>
                  <a:solidFill>
                    <a:srgbClr val="FFFFFF">
                      <a:alpha val="0"/>
                    </a:srgbClr>
                  </a:solidFill>
                </a:ln>
                <a:ea typeface="Segoe UI" pitchFamily="34" charset="0"/>
                <a:cs typeface="Segoe UI" pitchFamily="34" charset="0"/>
              </a:rPr>
              <a:t> we have gone through how to scale R scripts on single machines, let’s now talk about other approaches can bring us from single machines to distributed computing.</a:t>
            </a:r>
          </a:p>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baseline="0" dirty="0">
                <a:ln>
                  <a:solidFill>
                    <a:srgbClr val="FFFFFF">
                      <a:alpha val="0"/>
                    </a:srgbClr>
                  </a:solidFill>
                </a:ln>
                <a:ea typeface="Segoe UI" pitchFamily="34" charset="0"/>
                <a:cs typeface="Segoe UI" pitchFamily="34" charset="0"/>
              </a:rPr>
              <a:t>Scale on Spark clusters is one of those approaches and is our focus today.</a:t>
            </a:r>
          </a:p>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baseline="0" dirty="0">
                <a:ln>
                  <a:solidFill>
                    <a:srgbClr val="FFFFFF">
                      <a:alpha val="0"/>
                    </a:srgbClr>
                  </a:solidFill>
                </a:ln>
                <a:ea typeface="Segoe UI" pitchFamily="34" charset="0"/>
                <a:cs typeface="Segoe UI" pitchFamily="34" charset="0"/>
              </a:rPr>
              <a:t>How many of you used Spark before?</a:t>
            </a:r>
          </a:p>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baseline="0" dirty="0">
                <a:ln>
                  <a:solidFill>
                    <a:srgbClr val="FFFFFF">
                      <a:alpha val="0"/>
                    </a:srgbClr>
                  </a:solidFill>
                </a:ln>
                <a:ea typeface="Segoe UI" pitchFamily="34" charset="0"/>
                <a:cs typeface="Segoe UI" pitchFamily="34" charset="0"/>
              </a:rPr>
              <a:t>Before we go any further, what is Spark? Spark is an unified, open source, parallel, data processing framework for big data analytics. Spark core engine can run on difference resource management technologies, such as Yarn, MapReduce, or its standalone scheduler. On top of the core engine, Spark unifies interactive queries, streaming analytics, machine learning, and graph computation. Spark also provides APIs for convenient data access through developer applications like Scala, Java, Python and R. </a:t>
            </a:r>
            <a:endParaRPr lang="en-US" sz="2400" kern="0" dirty="0">
              <a:ln>
                <a:solidFill>
                  <a:srgbClr val="FFFFFF">
                    <a:alpha val="0"/>
                  </a:srgbClr>
                </a:solidFill>
              </a:ln>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F08E7E68-F91A-4BB1-B3D3-3A44C4433E70}" type="slidenum">
              <a:rPr lang="en-US" smtClean="0"/>
              <a:t>14</a:t>
            </a:fld>
            <a:endParaRPr lang="en-US"/>
          </a:p>
        </p:txBody>
      </p:sp>
    </p:spTree>
    <p:extLst>
      <p:ext uri="{BB962C8B-B14F-4D97-AF65-F5344CB8AC3E}">
        <p14:creationId xmlns:p14="http://schemas.microsoft.com/office/powerpoint/2010/main" val="2426839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2604" lvl="0" indent="-457112" defTabSz="931954">
              <a:spcBef>
                <a:spcPts val="612"/>
              </a:spcBef>
              <a:spcAft>
                <a:spcPts val="612"/>
              </a:spcAft>
              <a:tabLst>
                <a:tab pos="658369" algn="l"/>
              </a:tabLst>
            </a:pPr>
            <a:r>
              <a:rPr lang="en-US" sz="2400" kern="0" dirty="0" err="1"/>
              <a:t>SparkR</a:t>
            </a:r>
            <a:r>
              <a:rPr lang="en-US" sz="2400" kern="0" baseline="0" dirty="0"/>
              <a:t> is an R packages provides </a:t>
            </a:r>
            <a:r>
              <a:rPr lang="en-US" sz="2400" dirty="0">
                <a:solidFill>
                  <a:schemeClr val="tx1">
                    <a:lumMod val="75000"/>
                    <a:lumOff val="25000"/>
                  </a:schemeClr>
                </a:solidFill>
              </a:rPr>
              <a:t>a light-weight frontend to use Apache Spark from R and allows data scientists to analyze large datasets.</a:t>
            </a:r>
          </a:p>
          <a:p>
            <a:pPr marL="112604" lvl="0" indent="-457112" defTabSz="931954">
              <a:spcBef>
                <a:spcPts val="612"/>
              </a:spcBef>
              <a:spcAft>
                <a:spcPts val="612"/>
              </a:spcAft>
              <a:tabLst>
                <a:tab pos="658369" algn="l"/>
              </a:tabLst>
            </a:pPr>
            <a:r>
              <a:rPr lang="en-US" sz="2400" kern="0" dirty="0"/>
              <a:t>Spark </a:t>
            </a:r>
            <a:r>
              <a:rPr lang="en-US" sz="2400" kern="0" dirty="0" err="1"/>
              <a:t>DataFrame</a:t>
            </a:r>
            <a:r>
              <a:rPr lang="en-US" sz="2400" kern="0" dirty="0"/>
              <a:t> </a:t>
            </a:r>
            <a:r>
              <a:rPr lang="en-US" sz="1200" b="0" i="0" kern="1200" dirty="0">
                <a:solidFill>
                  <a:schemeClr val="tx1"/>
                </a:solidFill>
                <a:effectLst/>
                <a:latin typeface="+mn-lt"/>
                <a:ea typeface="+mn-ea"/>
                <a:cs typeface="+mn-cs"/>
              </a:rPr>
              <a:t>is conceptually equivalent to a table in a relational database or a data frame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R.</a:t>
            </a:r>
            <a:r>
              <a:rPr lang="en-US" sz="1200" b="0" i="0" kern="1200" baseline="0" dirty="0">
                <a:solidFill>
                  <a:schemeClr val="tx1"/>
                </a:solidFill>
                <a:effectLst/>
                <a:latin typeface="+mn-lt"/>
                <a:ea typeface="+mn-ea"/>
                <a:cs typeface="+mn-cs"/>
              </a:rPr>
              <a:t> If you’re familiar with Spark RDD, then you can think </a:t>
            </a:r>
            <a:r>
              <a:rPr lang="en-US" sz="1200" b="0" i="0" kern="1200" baseline="0" dirty="0" err="1">
                <a:solidFill>
                  <a:schemeClr val="tx1"/>
                </a:solidFill>
                <a:effectLst/>
                <a:latin typeface="+mn-lt"/>
                <a:ea typeface="+mn-ea"/>
                <a:cs typeface="+mn-cs"/>
              </a:rPr>
              <a:t>DataFrame</a:t>
            </a:r>
            <a:r>
              <a:rPr lang="en-US" sz="1200" b="0" i="0" kern="1200" baseline="0" dirty="0">
                <a:solidFill>
                  <a:schemeClr val="tx1"/>
                </a:solidFill>
                <a:effectLst/>
                <a:latin typeface="+mn-lt"/>
                <a:ea typeface="+mn-ea"/>
                <a:cs typeface="+mn-cs"/>
              </a:rPr>
              <a:t> as RDD with schema.</a:t>
            </a:r>
          </a:p>
          <a:p>
            <a:pPr marL="112604" lvl="0" indent="-457112" defTabSz="931954">
              <a:spcBef>
                <a:spcPts val="612"/>
              </a:spcBef>
              <a:spcAft>
                <a:spcPts val="612"/>
              </a:spcAft>
              <a:tabLst>
                <a:tab pos="658369" algn="l"/>
              </a:tabLst>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08E7E68-F91A-4BB1-B3D3-3A44C4433E70}" type="slidenum">
              <a:rPr lang="en-US" smtClean="0"/>
              <a:t>15</a:t>
            </a:fld>
            <a:endParaRPr lang="en-US"/>
          </a:p>
        </p:txBody>
      </p:sp>
    </p:spTree>
    <p:extLst>
      <p:ext uri="{BB962C8B-B14F-4D97-AF65-F5344CB8AC3E}">
        <p14:creationId xmlns:p14="http://schemas.microsoft.com/office/powerpoint/2010/main" val="1349749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SparkR</a:t>
            </a:r>
            <a:r>
              <a:rPr lang="en-US" baseline="0" dirty="0"/>
              <a:t> supports functions for structured data processing, including data selection and aggregation. In </a:t>
            </a:r>
            <a:r>
              <a:rPr lang="en-US" baseline="0" dirty="0" err="1"/>
              <a:t>SparkR</a:t>
            </a:r>
            <a:r>
              <a:rPr lang="en-US" baseline="0" dirty="0"/>
              <a:t> 2.0, it also allows applying UDFs on each partition of a </a:t>
            </a:r>
            <a:r>
              <a:rPr lang="en-US" baseline="0" dirty="0" err="1"/>
              <a:t>SparkDF</a:t>
            </a:r>
            <a:r>
              <a:rPr lang="en-US" baseline="0" dirty="0"/>
              <a:t>.</a:t>
            </a:r>
          </a:p>
          <a:p>
            <a:r>
              <a:rPr lang="en-US" baseline="0" dirty="0"/>
              <a:t>For machine learning, it uses Spark machine learning library </a:t>
            </a:r>
            <a:r>
              <a:rPr lang="en-US" baseline="0" dirty="0" err="1"/>
              <a:t>Mllib</a:t>
            </a:r>
            <a:r>
              <a:rPr lang="en-US" baseline="0" dirty="0"/>
              <a:t> to fit GLM models</a:t>
            </a:r>
          </a:p>
          <a:p>
            <a:r>
              <a:rPr lang="en-US" baseline="0" dirty="0"/>
              <a:t>More algorithms, such as survival regression, NB, </a:t>
            </a:r>
            <a:r>
              <a:rPr lang="en-US" baseline="0" dirty="0" err="1"/>
              <a:t>Kmeans</a:t>
            </a:r>
            <a:r>
              <a:rPr lang="en-US" baseline="0" dirty="0"/>
              <a:t>, and model persistence are available in </a:t>
            </a:r>
            <a:r>
              <a:rPr lang="en-US" baseline="0" dirty="0" err="1"/>
              <a:t>SparkR</a:t>
            </a:r>
            <a:r>
              <a:rPr lang="en-US" baseline="0" dirty="0"/>
              <a:t> 2.0.</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16</a:t>
            </a:fld>
            <a:endParaRPr lang="en-US"/>
          </a:p>
        </p:txBody>
      </p:sp>
    </p:spTree>
    <p:extLst>
      <p:ext uri="{BB962C8B-B14F-4D97-AF65-F5344CB8AC3E}">
        <p14:creationId xmlns:p14="http://schemas.microsoft.com/office/powerpoint/2010/main" val="2376778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Sparklyr</a:t>
            </a:r>
            <a:r>
              <a:rPr lang="en-US" dirty="0"/>
              <a:t> is another R interface for Apache Spark. On top of Spark engine, it contains three main components: </a:t>
            </a:r>
            <a:r>
              <a:rPr lang="en-US" dirty="0" err="1"/>
              <a:t>dplyr</a:t>
            </a:r>
            <a:r>
              <a:rPr lang="en-US" dirty="0"/>
              <a:t>,</a:t>
            </a:r>
            <a:r>
              <a:rPr lang="en-US" baseline="0" dirty="0"/>
              <a:t> ML and extensions that call full Spark API.</a:t>
            </a:r>
            <a:endParaRPr lang="en-US" dirty="0"/>
          </a:p>
          <a:p>
            <a:r>
              <a:rPr lang="en-US" baseline="0" dirty="0"/>
              <a:t>It can easily install using </a:t>
            </a:r>
            <a:r>
              <a:rPr lang="en-US" baseline="0" dirty="0" err="1"/>
              <a:t>devtools</a:t>
            </a:r>
            <a:r>
              <a:rPr lang="en-US" baseline="0" dirty="0"/>
              <a:t>.</a:t>
            </a:r>
          </a:p>
          <a:p>
            <a:r>
              <a:rPr lang="en-US" baseline="0" dirty="0"/>
              <a:t>It connects to both local instances of Spark and remote Spark clusters.</a:t>
            </a:r>
          </a:p>
          <a:p>
            <a:r>
              <a:rPr lang="en-US" baseline="0" dirty="0"/>
              <a:t>Like </a:t>
            </a:r>
            <a:r>
              <a:rPr lang="en-US" baseline="0" dirty="0" err="1"/>
              <a:t>SparkR</a:t>
            </a:r>
            <a:r>
              <a:rPr lang="en-US" baseline="0" dirty="0"/>
              <a:t>, it also loads data from different data sources into Spark </a:t>
            </a:r>
            <a:r>
              <a:rPr lang="en-US" baseline="0" dirty="0" err="1"/>
              <a:t>DataFrames</a:t>
            </a:r>
            <a:r>
              <a:rPr lang="en-US" baseline="0" dirty="0"/>
              <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17</a:t>
            </a:fld>
            <a:endParaRPr lang="en-US"/>
          </a:p>
        </p:txBody>
      </p:sp>
    </p:spTree>
    <p:extLst>
      <p:ext uri="{BB962C8B-B14F-4D97-AF65-F5344CB8AC3E}">
        <p14:creationId xmlns:p14="http://schemas.microsoft.com/office/powerpoint/2010/main" val="1003124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Sparklyr</a:t>
            </a:r>
            <a:r>
              <a:rPr lang="en-US" dirty="0"/>
              <a:t> </a:t>
            </a:r>
            <a:r>
              <a:rPr lang="en-US" sz="1200" dirty="0">
                <a:solidFill>
                  <a:schemeClr val="tx1">
                    <a:lumMod val="75000"/>
                    <a:lumOff val="25000"/>
                  </a:schemeClr>
                </a:solidFill>
                <a:latin typeface="+mn-lt"/>
              </a:rPr>
              <a:t>provides a complete </a:t>
            </a:r>
            <a:r>
              <a:rPr lang="en-US" sz="1200" u="sng" dirty="0" err="1">
                <a:solidFill>
                  <a:schemeClr val="tx1">
                    <a:lumMod val="75000"/>
                    <a:lumOff val="25000"/>
                  </a:schemeClr>
                </a:solidFill>
                <a:latin typeface="+mn-lt"/>
              </a:rPr>
              <a:t>dplyr</a:t>
            </a:r>
            <a:r>
              <a:rPr lang="en-US" sz="1200" dirty="0">
                <a:solidFill>
                  <a:schemeClr val="tx1">
                    <a:lumMod val="75000"/>
                    <a:lumOff val="25000"/>
                  </a:schemeClr>
                </a:solidFill>
                <a:latin typeface="+mn-lt"/>
              </a:rPr>
              <a:t> backend for data manipulation, analysis and visualization. If you’re not familiar with </a:t>
            </a:r>
            <a:r>
              <a:rPr lang="en-US" sz="1200" dirty="0" err="1">
                <a:solidFill>
                  <a:schemeClr val="tx1">
                    <a:lumMod val="75000"/>
                    <a:lumOff val="25000"/>
                  </a:schemeClr>
                </a:solidFill>
                <a:latin typeface="+mn-lt"/>
              </a:rPr>
              <a:t>dplyr</a:t>
            </a:r>
            <a:r>
              <a:rPr lang="en-US" sz="1200" dirty="0">
                <a:solidFill>
                  <a:schemeClr val="tx1">
                    <a:lumMod val="75000"/>
                    <a:lumOff val="25000"/>
                  </a:schemeClr>
                </a:solidFill>
                <a:latin typeface="+mn-lt"/>
              </a:rPr>
              <a:t>,</a:t>
            </a:r>
            <a:r>
              <a:rPr lang="en-US" sz="1200" baseline="0" dirty="0">
                <a:solidFill>
                  <a:schemeClr val="tx1">
                    <a:lumMod val="75000"/>
                    <a:lumOff val="25000"/>
                  </a:schemeClr>
                </a:solidFill>
                <a:latin typeface="+mn-lt"/>
              </a:rPr>
              <a:t> it simply builds data manipulation pipelines through the pip operators. %&gt;%. We will also use this package in the hands-on session later.</a:t>
            </a:r>
          </a:p>
          <a:p>
            <a:r>
              <a:rPr lang="en-US" dirty="0" err="1"/>
              <a:t>Sparklyr</a:t>
            </a:r>
            <a:r>
              <a:rPr lang="en-US" dirty="0"/>
              <a:t> includes 3 family of functions for its machine learning pipeline.</a:t>
            </a:r>
          </a:p>
          <a:p>
            <a:r>
              <a:rPr lang="en-US" dirty="0"/>
              <a:t>ml</a:t>
            </a:r>
            <a:r>
              <a:rPr lang="en-US" baseline="0" dirty="0"/>
              <a:t> functions provide machine learning algorithms such as </a:t>
            </a:r>
            <a:r>
              <a:rPr lang="en-US" baseline="0" dirty="0" err="1"/>
              <a:t>Kmeans</a:t>
            </a:r>
            <a:r>
              <a:rPr lang="en-US" baseline="0" dirty="0"/>
              <a:t>, GLM, LR, Survival Regression, Multilayer Perceptron and etc. </a:t>
            </a:r>
          </a:p>
          <a:p>
            <a:r>
              <a:rPr lang="en-US" baseline="0" dirty="0"/>
              <a:t>Ft functions perform data transformation on individual features.</a:t>
            </a:r>
          </a:p>
          <a:p>
            <a:r>
              <a:rPr lang="en-US" dirty="0"/>
              <a:t>And </a:t>
            </a:r>
            <a:r>
              <a:rPr lang="en-US" dirty="0" err="1"/>
              <a:t>sdf</a:t>
            </a:r>
            <a:r>
              <a:rPr lang="en-US" dirty="0"/>
              <a:t> functions are used for manipulating</a:t>
            </a:r>
            <a:r>
              <a:rPr lang="en-US" baseline="0" dirty="0"/>
              <a:t> </a:t>
            </a:r>
            <a:r>
              <a:rPr lang="en-US" baseline="0" dirty="0" err="1"/>
              <a:t>SparkDFs</a:t>
            </a:r>
            <a:r>
              <a:rPr lang="en-US" baseline="0" dirty="0"/>
              <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18</a:t>
            </a:fld>
            <a:endParaRPr lang="en-US"/>
          </a:p>
        </p:txBody>
      </p:sp>
    </p:spTree>
    <p:extLst>
      <p:ext uri="{BB962C8B-B14F-4D97-AF65-F5344CB8AC3E}">
        <p14:creationId xmlns:p14="http://schemas.microsoft.com/office/powerpoint/2010/main" val="1686793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Sparkling Water is designed to be executed as a regular Spark application. It provides a way to initialize H2O services on each node in the Spark cluster and access data stored in data structures of Spark and H2O.</a:t>
            </a:r>
          </a:p>
          <a:p>
            <a:r>
              <a:rPr lang="en-US" sz="1200" b="0" i="0" kern="1200" dirty="0">
                <a:solidFill>
                  <a:schemeClr val="tx1"/>
                </a:solidFill>
                <a:effectLst/>
                <a:latin typeface="+mn-lt"/>
                <a:ea typeface="+mn-ea"/>
                <a:cs typeface="+mn-cs"/>
              </a:rPr>
              <a:t>Since Sparkling Water is designed as Spark application, it is launched inside a Spark executor, which is created after application submission. At this point, H2O starts services, including distributed KV store and memory manager, and orchestrates them into a cloud. The topology of the created cloud matches the topology of the underlying Spark cluster exactly.</a:t>
            </a:r>
          </a:p>
          <a:p>
            <a:endParaRPr lang="en-US" dirty="0"/>
          </a:p>
          <a:p>
            <a:r>
              <a:rPr lang="en-US" sz="1200" b="0" i="0" kern="1200" dirty="0">
                <a:solidFill>
                  <a:schemeClr val="tx1"/>
                </a:solidFill>
                <a:effectLst/>
                <a:latin typeface="+mn-lt"/>
                <a:ea typeface="+mn-ea"/>
                <a:cs typeface="+mn-cs"/>
              </a:rPr>
              <a:t>Sparkling Water provides transparent integration for the H2O engine and its machine learning algorithms into the Spark platform, enabling:</a:t>
            </a:r>
          </a:p>
          <a:p>
            <a:r>
              <a:rPr lang="en-US" sz="1200" b="0" i="0" kern="1200" dirty="0">
                <a:solidFill>
                  <a:schemeClr val="tx1"/>
                </a:solidFill>
                <a:effectLst/>
                <a:latin typeface="+mn-lt"/>
                <a:ea typeface="+mn-ea"/>
                <a:cs typeface="+mn-cs"/>
              </a:rPr>
              <a:t>use of H2O algorithms in Spark workflow</a:t>
            </a:r>
          </a:p>
          <a:p>
            <a:r>
              <a:rPr lang="en-US" sz="1200" b="0" i="0" kern="1200" dirty="0">
                <a:solidFill>
                  <a:schemeClr val="tx1"/>
                </a:solidFill>
                <a:effectLst/>
                <a:latin typeface="+mn-lt"/>
                <a:ea typeface="+mn-ea"/>
                <a:cs typeface="+mn-cs"/>
              </a:rPr>
              <a:t>transformation between H2O and Spark data structures</a:t>
            </a:r>
          </a:p>
          <a:p>
            <a:r>
              <a:rPr lang="en-US" sz="1200" b="0" i="0" kern="1200" dirty="0">
                <a:solidFill>
                  <a:schemeClr val="tx1"/>
                </a:solidFill>
                <a:effectLst/>
                <a:latin typeface="+mn-lt"/>
                <a:ea typeface="+mn-ea"/>
                <a:cs typeface="+mn-cs"/>
              </a:rPr>
              <a:t>use of Spark RDDs as input for H2O algorithms</a:t>
            </a:r>
          </a:p>
          <a:p>
            <a:r>
              <a:rPr lang="en-US" sz="1200" b="0" i="0" kern="1200" dirty="0">
                <a:solidFill>
                  <a:schemeClr val="tx1"/>
                </a:solidFill>
                <a:effectLst/>
                <a:latin typeface="+mn-lt"/>
                <a:ea typeface="+mn-ea"/>
                <a:cs typeface="+mn-cs"/>
              </a:rPr>
              <a:t>transparent execution of Sparkling Water applications on top of Spark</a:t>
            </a:r>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19</a:t>
            </a:fld>
            <a:endParaRPr lang="en-US"/>
          </a:p>
        </p:txBody>
      </p:sp>
    </p:spTree>
    <p:extLst>
      <p:ext uri="{BB962C8B-B14F-4D97-AF65-F5344CB8AC3E}">
        <p14:creationId xmlns:p14="http://schemas.microsoft.com/office/powerpoint/2010/main" val="665584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In this tutorial, we will cover an introduction of scaling your R scripts. Hands-on tutorials of an E2E scalable data analysis in R. Some practical examples and case studies. The remaining time, we will leave it to the Q&amp;A.</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524106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08E7E68-F91A-4BB1-B3D3-3A44C4433E70}" type="slidenum">
              <a:rPr lang="en-US" smtClean="0"/>
              <a:t>20</a:t>
            </a:fld>
            <a:endParaRPr lang="en-US"/>
          </a:p>
        </p:txBody>
      </p:sp>
    </p:spTree>
    <p:extLst>
      <p:ext uri="{BB962C8B-B14F-4D97-AF65-F5344CB8AC3E}">
        <p14:creationId xmlns:p14="http://schemas.microsoft.com/office/powerpoint/2010/main" val="2975904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dirty="0">
                <a:ln>
                  <a:solidFill>
                    <a:srgbClr val="FFFFFF">
                      <a:alpha val="0"/>
                    </a:srgbClr>
                  </a:solidFill>
                </a:ln>
                <a:ea typeface="Segoe UI" pitchFamily="34" charset="0"/>
                <a:cs typeface="Segoe UI" pitchFamily="34" charset="0"/>
              </a:rPr>
              <a:t>You can easily</a:t>
            </a:r>
            <a:r>
              <a:rPr lang="en-US" sz="2400" kern="0" baseline="0" dirty="0">
                <a:ln>
                  <a:solidFill>
                    <a:srgbClr val="FFFFFF">
                      <a:alpha val="0"/>
                    </a:srgbClr>
                  </a:solidFill>
                </a:ln>
                <a:ea typeface="Segoe UI" pitchFamily="34" charset="0"/>
                <a:cs typeface="Segoe UI" pitchFamily="34" charset="0"/>
              </a:rPr>
              <a:t> provision Spark clusters in Azure HDInsight and Spark 2.0.2 is pre-installed and configured.</a:t>
            </a:r>
          </a:p>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baseline="0" dirty="0">
                <a:ln>
                  <a:solidFill>
                    <a:srgbClr val="FFFFFF">
                      <a:alpha val="0"/>
                    </a:srgbClr>
                  </a:solidFill>
                </a:ln>
                <a:ea typeface="Segoe UI" pitchFamily="34" charset="0"/>
                <a:cs typeface="Segoe UI" pitchFamily="34" charset="0"/>
              </a:rPr>
              <a:t>Spark clusters in HDInsight </a:t>
            </a:r>
            <a:r>
              <a:rPr lang="en-US" sz="1200" b="0" i="0" kern="1200" dirty="0">
                <a:solidFill>
                  <a:schemeClr val="tx1"/>
                </a:solidFill>
                <a:effectLst/>
                <a:latin typeface="+mn-lt"/>
                <a:ea typeface="+mn-ea"/>
                <a:cs typeface="+mn-cs"/>
              </a:rPr>
              <a:t>provides a common execution model for tasks like ETL, batch/interactive queries, real-time streaming, machine learning, and graph processing.</a:t>
            </a:r>
            <a:r>
              <a:rPr lang="en-US" sz="1200" b="0" i="0" kern="1200" baseline="0" dirty="0">
                <a:solidFill>
                  <a:schemeClr val="tx1"/>
                </a:solidFill>
                <a:effectLst/>
                <a:latin typeface="+mn-lt"/>
                <a:ea typeface="+mn-ea"/>
                <a:cs typeface="+mn-cs"/>
              </a:rPr>
              <a:t> And </a:t>
            </a:r>
            <a:r>
              <a:rPr lang="en-US" sz="1200" b="0" i="0" kern="1200" dirty="0">
                <a:solidFill>
                  <a:schemeClr val="tx1"/>
                </a:solidFill>
                <a:effectLst/>
                <a:latin typeface="+mn-lt"/>
                <a:ea typeface="+mn-ea"/>
                <a:cs typeface="+mn-cs"/>
              </a:rPr>
              <a:t>data is stored in Azure Blob Storage, which is an implementation of HDFS. </a:t>
            </a:r>
            <a:endParaRPr lang="en-US" sz="2400" kern="0" dirty="0">
              <a:ln>
                <a:solidFill>
                  <a:srgbClr val="FFFFFF">
                    <a:alpha val="0"/>
                  </a:srgbClr>
                </a:solidFill>
              </a:ln>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F08E7E68-F91A-4BB1-B3D3-3A44C4433E70}" type="slidenum">
              <a:rPr lang="en-US" smtClean="0"/>
              <a:t>21</a:t>
            </a:fld>
            <a:endParaRPr lang="en-US"/>
          </a:p>
        </p:txBody>
      </p:sp>
    </p:spTree>
    <p:extLst>
      <p:ext uri="{BB962C8B-B14F-4D97-AF65-F5344CB8AC3E}">
        <p14:creationId xmlns:p14="http://schemas.microsoft.com/office/powerpoint/2010/main" val="681865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dirty="0">
                <a:ln>
                  <a:solidFill>
                    <a:srgbClr val="FFFFFF">
                      <a:alpha val="0"/>
                    </a:srgbClr>
                  </a:solidFill>
                </a:ln>
                <a:ea typeface="Segoe UI" pitchFamily="34" charset="0"/>
                <a:cs typeface="Segoe UI" pitchFamily="34" charset="0"/>
              </a:rPr>
              <a:t>You can easily</a:t>
            </a:r>
            <a:r>
              <a:rPr lang="en-US" sz="2400" kern="0" baseline="0" dirty="0">
                <a:ln>
                  <a:solidFill>
                    <a:srgbClr val="FFFFFF">
                      <a:alpha val="0"/>
                    </a:srgbClr>
                  </a:solidFill>
                </a:ln>
                <a:ea typeface="Segoe UI" pitchFamily="34" charset="0"/>
                <a:cs typeface="Segoe UI" pitchFamily="34" charset="0"/>
              </a:rPr>
              <a:t> provision Spark clusters in Azure HDInsight and Spark 2.0.2 is pre-installed and configured.</a:t>
            </a:r>
          </a:p>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baseline="0" dirty="0">
                <a:ln>
                  <a:solidFill>
                    <a:srgbClr val="FFFFFF">
                      <a:alpha val="0"/>
                    </a:srgbClr>
                  </a:solidFill>
                </a:ln>
                <a:ea typeface="Segoe UI" pitchFamily="34" charset="0"/>
                <a:cs typeface="Segoe UI" pitchFamily="34" charset="0"/>
              </a:rPr>
              <a:t>Spark clusters in HDInsight </a:t>
            </a:r>
            <a:r>
              <a:rPr lang="en-US" sz="1200" b="0" i="0" kern="1200" dirty="0">
                <a:solidFill>
                  <a:schemeClr val="tx1"/>
                </a:solidFill>
                <a:effectLst/>
                <a:latin typeface="+mn-lt"/>
                <a:ea typeface="+mn-ea"/>
                <a:cs typeface="+mn-cs"/>
              </a:rPr>
              <a:t>provides a common execution model for tasks like ETL, batch/interactive queries, real-time streaming, machine learning, and graph processing.</a:t>
            </a:r>
            <a:r>
              <a:rPr lang="en-US" sz="1200" b="0" i="0" kern="1200" baseline="0" dirty="0">
                <a:solidFill>
                  <a:schemeClr val="tx1"/>
                </a:solidFill>
                <a:effectLst/>
                <a:latin typeface="+mn-lt"/>
                <a:ea typeface="+mn-ea"/>
                <a:cs typeface="+mn-cs"/>
              </a:rPr>
              <a:t> And </a:t>
            </a:r>
            <a:r>
              <a:rPr lang="en-US" sz="1200" b="0" i="0" kern="1200" dirty="0">
                <a:solidFill>
                  <a:schemeClr val="tx1"/>
                </a:solidFill>
                <a:effectLst/>
                <a:latin typeface="+mn-lt"/>
                <a:ea typeface="+mn-ea"/>
                <a:cs typeface="+mn-cs"/>
              </a:rPr>
              <a:t>data is stored in Azure Blob Storage, which is an implementation of HDFS. </a:t>
            </a:r>
            <a:endParaRPr lang="en-US" sz="2400" kern="0" dirty="0">
              <a:ln>
                <a:solidFill>
                  <a:srgbClr val="FFFFFF">
                    <a:alpha val="0"/>
                  </a:srgbClr>
                </a:solidFill>
              </a:ln>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F08E7E68-F91A-4BB1-B3D3-3A44C4433E70}" type="slidenum">
              <a:rPr lang="en-US" smtClean="0"/>
              <a:t>22</a:t>
            </a:fld>
            <a:endParaRPr lang="en-US"/>
          </a:p>
        </p:txBody>
      </p:sp>
    </p:spTree>
    <p:extLst>
      <p:ext uri="{BB962C8B-B14F-4D97-AF65-F5344CB8AC3E}">
        <p14:creationId xmlns:p14="http://schemas.microsoft.com/office/powerpoint/2010/main" val="1120777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23</a:t>
            </a:fld>
            <a:endParaRPr lang="en-US"/>
          </a:p>
        </p:txBody>
      </p:sp>
    </p:spTree>
    <p:extLst>
      <p:ext uri="{BB962C8B-B14F-4D97-AF65-F5344CB8AC3E}">
        <p14:creationId xmlns:p14="http://schemas.microsoft.com/office/powerpoint/2010/main" val="1085620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25</a:t>
            </a:fld>
            <a:endParaRPr lang="en-US" dirty="0"/>
          </a:p>
        </p:txBody>
      </p:sp>
    </p:spTree>
    <p:extLst>
      <p:ext uri="{BB962C8B-B14F-4D97-AF65-F5344CB8AC3E}">
        <p14:creationId xmlns:p14="http://schemas.microsoft.com/office/powerpoint/2010/main" val="2671992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version is not specified, a temp </a:t>
            </a:r>
            <a:r>
              <a:rPr lang="en-US" dirty="0" err="1"/>
              <a:t>guid</a:t>
            </a:r>
            <a:r>
              <a:rPr lang="en-US" dirty="0"/>
              <a:t> endpoint is created – this is mainly for development phase and sharing among team members privately.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902FD40-36A5-4F3A-9D07-62800BE1FB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14599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08E7E68-F91A-4BB1-B3D3-3A44C4433E70}" type="slidenum">
              <a:rPr lang="en-US" smtClean="0"/>
              <a:t>27</a:t>
            </a:fld>
            <a:endParaRPr lang="en-US"/>
          </a:p>
        </p:txBody>
      </p:sp>
    </p:spTree>
    <p:extLst>
      <p:ext uri="{BB962C8B-B14F-4D97-AF65-F5344CB8AC3E}">
        <p14:creationId xmlns:p14="http://schemas.microsoft.com/office/powerpoint/2010/main" val="940553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08E7E68-F91A-4BB1-B3D3-3A44C4433E70}" type="slidenum">
              <a:rPr lang="en-US" smtClean="0"/>
              <a:t>28</a:t>
            </a:fld>
            <a:endParaRPr lang="en-US"/>
          </a:p>
        </p:txBody>
      </p:sp>
    </p:spTree>
    <p:extLst>
      <p:ext uri="{BB962C8B-B14F-4D97-AF65-F5344CB8AC3E}">
        <p14:creationId xmlns:p14="http://schemas.microsoft.com/office/powerpoint/2010/main" val="15854496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08E7E68-F91A-4BB1-B3D3-3A44C4433E70}" type="slidenum">
              <a:rPr lang="en-US" smtClean="0"/>
              <a:t>29</a:t>
            </a:fld>
            <a:endParaRPr lang="en-US"/>
          </a:p>
        </p:txBody>
      </p:sp>
    </p:spTree>
    <p:extLst>
      <p:ext uri="{BB962C8B-B14F-4D97-AF65-F5344CB8AC3E}">
        <p14:creationId xmlns:p14="http://schemas.microsoft.com/office/powerpoint/2010/main" val="456881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Font typeface="Arial" panose="020B0604020202020204" pitchFamily="34" charset="0"/>
              <a:buNone/>
            </a:pPr>
            <a:r>
              <a:rPr lang="en-US" dirty="0"/>
              <a:t>Lastly,</a:t>
            </a:r>
            <a:r>
              <a:rPr lang="en-US" baseline="0" dirty="0"/>
              <a:t> </a:t>
            </a:r>
            <a:r>
              <a:rPr lang="en-US" dirty="0"/>
              <a:t>Microsoft</a:t>
            </a:r>
            <a:r>
              <a:rPr lang="en-US" baseline="0" dirty="0"/>
              <a:t> </a:t>
            </a:r>
            <a:r>
              <a:rPr lang="en-US" dirty="0"/>
              <a:t>R server, AKA, MRS, can also</a:t>
            </a:r>
            <a:r>
              <a:rPr lang="en-US" baseline="0" dirty="0"/>
              <a:t> scale out R and it’s truly Enterprise ready.</a:t>
            </a:r>
          </a:p>
          <a:p>
            <a:pPr marL="0" indent="0">
              <a:lnSpc>
                <a:spcPct val="110000"/>
              </a:lnSpc>
              <a:buFont typeface="Arial" panose="020B0604020202020204" pitchFamily="34" charset="0"/>
              <a:buNone/>
            </a:pPr>
            <a:r>
              <a:rPr lang="en-US" baseline="0" dirty="0"/>
              <a:t>It’s 100% compatible with open source R, which means any code/package that works today with R will directly work in R server.</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US" baseline="0" dirty="0"/>
              <a:t>It has the ability </a:t>
            </a:r>
            <a:r>
              <a:rPr lang="en-US" sz="1200" baseline="0" dirty="0">
                <a:solidFill>
                  <a:schemeClr val="tx1">
                    <a:lumMod val="75000"/>
                    <a:lumOff val="25000"/>
                  </a:schemeClr>
                </a:solidFill>
                <a:latin typeface="+mn-lt"/>
              </a:rPr>
              <a:t>to parallelize any R function, which is ideal for parameter sweeping, simulation and scoring.</a:t>
            </a:r>
            <a:endParaRPr lang="en-US" baseline="0" dirty="0"/>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US" baseline="0" dirty="0"/>
              <a:t>MRS has a wide </a:t>
            </a:r>
            <a:r>
              <a:rPr lang="en-US" sz="1200" dirty="0">
                <a:solidFill>
                  <a:schemeClr val="tx1">
                    <a:lumMod val="75000"/>
                    <a:lumOff val="25000"/>
                  </a:schemeClr>
                </a:solidFill>
                <a:latin typeface="+mn-lt"/>
              </a:rPr>
              <a:t>range of scalable and distributed </a:t>
            </a:r>
            <a:r>
              <a:rPr lang="en-US" sz="1200" i="1" dirty="0">
                <a:solidFill>
                  <a:schemeClr val="tx1">
                    <a:lumMod val="75000"/>
                    <a:lumOff val="25000"/>
                  </a:schemeClr>
                </a:solidFill>
                <a:latin typeface="+mn-lt"/>
              </a:rPr>
              <a:t>“</a:t>
            </a:r>
            <a:r>
              <a:rPr lang="en-US" sz="1200" b="1" i="1" dirty="0" err="1">
                <a:solidFill>
                  <a:schemeClr val="tx1">
                    <a:lumMod val="75000"/>
                    <a:lumOff val="25000"/>
                  </a:schemeClr>
                </a:solidFill>
                <a:latin typeface="+mn-lt"/>
              </a:rPr>
              <a:t>rx</a:t>
            </a:r>
            <a:r>
              <a:rPr lang="en-US" sz="1200" i="1" dirty="0">
                <a:solidFill>
                  <a:schemeClr val="tx1">
                    <a:lumMod val="75000"/>
                    <a:lumOff val="25000"/>
                  </a:schemeClr>
                </a:solidFill>
                <a:latin typeface="+mn-lt"/>
              </a:rPr>
              <a:t>”</a:t>
            </a:r>
            <a:r>
              <a:rPr lang="en-US" sz="1200" b="1" i="1" dirty="0">
                <a:solidFill>
                  <a:schemeClr val="tx1">
                    <a:lumMod val="75000"/>
                    <a:lumOff val="25000"/>
                  </a:schemeClr>
                </a:solidFill>
                <a:latin typeface="+mn-lt"/>
              </a:rPr>
              <a:t> </a:t>
            </a:r>
            <a:r>
              <a:rPr lang="en-US" sz="1200" dirty="0">
                <a:solidFill>
                  <a:schemeClr val="tx1">
                    <a:lumMod val="75000"/>
                    <a:lumOff val="25000"/>
                  </a:schemeClr>
                </a:solidFill>
                <a:latin typeface="+mn-lt"/>
              </a:rPr>
              <a:t>pre-fixed functions. Such</a:t>
            </a:r>
            <a:r>
              <a:rPr lang="en-US" sz="1200" baseline="0" dirty="0">
                <a:solidFill>
                  <a:schemeClr val="tx1">
                    <a:lumMod val="75000"/>
                    <a:lumOff val="25000"/>
                  </a:schemeClr>
                </a:solidFill>
                <a:latin typeface="+mn-lt"/>
              </a:rPr>
              <a:t> as… You will use some of those functions later in the hands-on.</a:t>
            </a:r>
            <a:endParaRPr lang="en-US" sz="1200" dirty="0">
              <a:solidFill>
                <a:schemeClr val="tx1">
                  <a:lumMod val="75000"/>
                  <a:lumOff val="25000"/>
                </a:schemeClr>
              </a:solidFill>
              <a:latin typeface="+mn-lt"/>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200" dirty="0">
                <a:solidFill>
                  <a:schemeClr val="tx1">
                    <a:lumMod val="75000"/>
                    <a:lumOff val="25000"/>
                  </a:schemeClr>
                </a:solidFill>
                <a:latin typeface="+mn-lt"/>
              </a:rPr>
              <a:t>In the next slides, you will see a </a:t>
            </a:r>
            <a:r>
              <a:rPr lang="en-US" sz="1200" kern="1200" dirty="0">
                <a:solidFill>
                  <a:schemeClr val="tx1">
                    <a:lumMod val="75000"/>
                    <a:lumOff val="25000"/>
                  </a:schemeClr>
                </a:solidFill>
                <a:latin typeface="+mn-lt"/>
                <a:ea typeface="+mn-ea"/>
                <a:cs typeface="+mn-cs"/>
              </a:rPr>
              <a:t>full set of parallelized and </a:t>
            </a:r>
            <a:r>
              <a:rPr lang="en-US" sz="1200" dirty="0">
                <a:solidFill>
                  <a:schemeClr val="tx1">
                    <a:lumMod val="75000"/>
                    <a:lumOff val="25000"/>
                  </a:schemeClr>
                </a:solidFill>
                <a:latin typeface="+mn-lt"/>
              </a:rPr>
              <a:t>distributed</a:t>
            </a:r>
            <a:r>
              <a:rPr lang="en-US" sz="1200" baseline="0" dirty="0">
                <a:solidFill>
                  <a:schemeClr val="tx1">
                    <a:lumMod val="75000"/>
                    <a:lumOff val="25000"/>
                  </a:schemeClr>
                </a:solidFill>
                <a:latin typeface="+mn-lt"/>
              </a:rPr>
              <a:t> analytics provided by R server. </a:t>
            </a:r>
            <a:endParaRPr lang="en-US" sz="1200" dirty="0">
              <a:solidFill>
                <a:schemeClr val="tx1">
                  <a:lumMod val="75000"/>
                  <a:lumOff val="25000"/>
                </a:schemeClr>
              </a:solidFill>
              <a:latin typeface="+mn-lt"/>
            </a:endParaRPr>
          </a:p>
          <a:p>
            <a:pPr marL="0" indent="0">
              <a:lnSpc>
                <a:spcPct val="110000"/>
              </a:lnSpc>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30</a:t>
            </a:fld>
            <a:endParaRPr lang="en-US" dirty="0"/>
          </a:p>
        </p:txBody>
      </p:sp>
    </p:spTree>
    <p:extLst>
      <p:ext uri="{BB962C8B-B14F-4D97-AF65-F5344CB8AC3E}">
        <p14:creationId xmlns:p14="http://schemas.microsoft.com/office/powerpoint/2010/main" val="2612055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08E7E68-F91A-4BB1-B3D3-3A44C4433E70}" type="slidenum">
              <a:rPr lang="en-US" smtClean="0"/>
              <a:t>3</a:t>
            </a:fld>
            <a:endParaRPr lang="en-US"/>
          </a:p>
        </p:txBody>
      </p:sp>
    </p:spTree>
    <p:extLst>
      <p:ext uri="{BB962C8B-B14F-4D97-AF65-F5344CB8AC3E}">
        <p14:creationId xmlns:p14="http://schemas.microsoft.com/office/powerpoint/2010/main" val="1190272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Font typeface="Arial" panose="020B0604020202020204" pitchFamily="34" charset="0"/>
              <a:buNone/>
            </a:pPr>
            <a:r>
              <a:rPr lang="en-US" dirty="0"/>
              <a:t>R server</a:t>
            </a:r>
            <a:r>
              <a:rPr lang="en-US" baseline="0" dirty="0"/>
              <a:t> works on E2E data processing, analytics, and modeling. It provides the functionalities for ETL, statistics, ML, simulation and custom parallelization. </a:t>
            </a:r>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31</a:t>
            </a:fld>
            <a:endParaRPr lang="en-US" dirty="0"/>
          </a:p>
        </p:txBody>
      </p:sp>
    </p:spTree>
    <p:extLst>
      <p:ext uri="{BB962C8B-B14F-4D97-AF65-F5344CB8AC3E}">
        <p14:creationId xmlns:p14="http://schemas.microsoft.com/office/powerpoint/2010/main" val="3643235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i="0" u="none" dirty="0">
                <a:solidFill>
                  <a:schemeClr val="tx1"/>
                </a:solidFill>
                <a:latin typeface="+mn-lt"/>
              </a:rPr>
              <a:t>Add</a:t>
            </a:r>
            <a:r>
              <a:rPr lang="en-US" sz="1200" i="0" u="none" baseline="0" dirty="0">
                <a:solidFill>
                  <a:schemeClr val="tx1"/>
                </a:solidFill>
                <a:latin typeface="+mn-lt"/>
              </a:rPr>
              <a:t> pop-out box for each components in MRS.</a:t>
            </a:r>
            <a:endParaRPr lang="en-US" sz="1200" i="0" u="none" dirty="0">
              <a:solidFill>
                <a:schemeClr val="tx1"/>
              </a:solidFill>
              <a:latin typeface="+mn-lt"/>
            </a:endParaRPr>
          </a:p>
          <a:p>
            <a:pPr lvl="0"/>
            <a:endParaRPr lang="en-US" sz="1200" i="0" u="none" dirty="0">
              <a:solidFill>
                <a:schemeClr val="tx1"/>
              </a:solidFill>
              <a:latin typeface="+mn-lt"/>
            </a:endParaRPr>
          </a:p>
          <a:p>
            <a:pPr lvl="0"/>
            <a:r>
              <a:rPr lang="en-US" sz="1200" i="0" u="none" dirty="0">
                <a:solidFill>
                  <a:schemeClr val="tx1"/>
                </a:solidFill>
                <a:latin typeface="+mn-lt"/>
              </a:rPr>
              <a:t>R</a:t>
            </a:r>
            <a:r>
              <a:rPr lang="en-US" sz="1200" i="0" u="none" baseline="0" dirty="0">
                <a:solidFill>
                  <a:schemeClr val="tx1"/>
                </a:solidFill>
                <a:latin typeface="+mn-lt"/>
              </a:rPr>
              <a:t> server is a set of technologies that is portable across multiple platforms.</a:t>
            </a:r>
          </a:p>
          <a:p>
            <a:r>
              <a:rPr lang="en-US" baseline="0" dirty="0"/>
              <a:t>There are four key components within R server.</a:t>
            </a:r>
          </a:p>
          <a:p>
            <a:endParaRPr lang="en-US" baseline="0" dirty="0"/>
          </a:p>
          <a:p>
            <a:pPr marL="228600" indent="-228600">
              <a:buAutoNum type="arabicPeriod"/>
            </a:pPr>
            <a:r>
              <a:rPr lang="en-US" baseline="0" dirty="0" err="1"/>
              <a:t>ScaleR</a:t>
            </a:r>
            <a:r>
              <a:rPr lang="en-US" baseline="0" dirty="0"/>
              <a:t>: as we talked earlier, it provides fully-parallelized analytics.  </a:t>
            </a:r>
          </a:p>
          <a:p>
            <a:pPr marL="228600" indent="-228600">
              <a:buAutoNum type="arabicPeriod"/>
            </a:pPr>
            <a:r>
              <a:rPr lang="en-US" baseline="0" dirty="0" err="1"/>
              <a:t>ConnectR</a:t>
            </a:r>
            <a:r>
              <a:rPr lang="en-US" baseline="0" dirty="0"/>
              <a:t>: has high-speed and direct connectors to various data sources, such as HDFS, Teradata, SAS and etc.</a:t>
            </a:r>
          </a:p>
          <a:p>
            <a:pPr marL="228600" indent="-228600">
              <a:buAutoNum type="arabicPeriod"/>
            </a:pPr>
            <a:r>
              <a:rPr lang="en-US" baseline="0" dirty="0" err="1"/>
              <a:t>DistributedR</a:t>
            </a:r>
            <a:r>
              <a:rPr lang="en-US" baseline="0" dirty="0"/>
              <a:t>: includes distributed computing framework and delivers cross-platform portability.</a:t>
            </a:r>
          </a:p>
          <a:p>
            <a:pPr marL="228600" indent="-228600">
              <a:buAutoNum type="arabicPeriod"/>
            </a:pPr>
            <a:r>
              <a:rPr lang="en-US" baseline="0" dirty="0"/>
              <a:t>Operationalization: </a:t>
            </a:r>
            <a:r>
              <a:rPr lang="en-US" baseline="0" dirty="0" err="1"/>
              <a:t>mrsdeploy</a:t>
            </a:r>
            <a:r>
              <a:rPr lang="en-US" baseline="0" dirty="0"/>
              <a:t> package establishes remote execution from console and publishes and manages web services.</a:t>
            </a:r>
          </a:p>
          <a:p>
            <a:pPr lvl="0"/>
            <a:endParaRPr lang="en-US" sz="1200" i="0" u="none" baseline="0" dirty="0">
              <a:solidFill>
                <a:schemeClr val="tx1"/>
              </a:solidFill>
              <a:latin typeface="+mn-lt"/>
            </a:endParaRPr>
          </a:p>
          <a:p>
            <a:pPr lvl="0"/>
            <a:r>
              <a:rPr lang="en-US" sz="1200" i="0" u="none" baseline="0" dirty="0">
                <a:solidFill>
                  <a:schemeClr val="tx1"/>
                </a:solidFill>
                <a:latin typeface="+mn-lt"/>
              </a:rPr>
              <a:t>In terms of the portability, MRS works in Cloud, Hadoop &amp; Spark clusters, Data Warehouse, Desktops and Servers. </a:t>
            </a:r>
            <a:endParaRPr lang="en-US" sz="1200" i="0" u="none" dirty="0">
              <a:solidFill>
                <a:schemeClr val="tx1"/>
              </a:solidFill>
              <a:latin typeface="+mn-lt"/>
            </a:endParaRPr>
          </a:p>
          <a:p>
            <a:pPr marL="0" indent="0">
              <a:lnSpc>
                <a:spcPct val="110000"/>
              </a:lnSpc>
              <a:buFont typeface="Arial" panose="020B0604020202020204" pitchFamily="34" charset="0"/>
              <a:buNone/>
            </a:pPr>
            <a:endParaRPr lang="en-US" sz="1200" dirty="0"/>
          </a:p>
        </p:txBody>
      </p:sp>
      <p:sp>
        <p:nvSpPr>
          <p:cNvPr id="4" name="Slide Number Placeholder 3"/>
          <p:cNvSpPr>
            <a:spLocks noGrp="1"/>
          </p:cNvSpPr>
          <p:nvPr>
            <p:ph type="sldNum" sz="quarter" idx="10"/>
          </p:nvPr>
        </p:nvSpPr>
        <p:spPr/>
        <p:txBody>
          <a:bodyPr/>
          <a:lstStyle/>
          <a:p>
            <a:fld id="{F90B58A7-4721-4E96-841F-E2F566DBA112}" type="slidenum">
              <a:rPr lang="en-US" smtClean="0"/>
              <a:t>32</a:t>
            </a:fld>
            <a:endParaRPr lang="en-US" dirty="0"/>
          </a:p>
        </p:txBody>
      </p:sp>
    </p:spTree>
    <p:extLst>
      <p:ext uri="{BB962C8B-B14F-4D97-AF65-F5344CB8AC3E}">
        <p14:creationId xmlns:p14="http://schemas.microsoft.com/office/powerpoint/2010/main" val="491556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order to scale, let’s take a look of how MRS is handling the big data.  As the big data comes in, MRS partitions the data into different chunks. Then the data will be sent to different cores on the compute node for the computation.  Inside the compute node, the </a:t>
            </a:r>
            <a:r>
              <a:rPr lang="en-US" baseline="0" dirty="0" err="1"/>
              <a:t>ScaleR</a:t>
            </a:r>
            <a:r>
              <a:rPr lang="en-US" baseline="0" dirty="0"/>
              <a:t> algorithms work in parallel at high speed.  And interim results are collected and combined analytically to produce output on the entire data set. </a:t>
            </a:r>
          </a:p>
          <a:p>
            <a:r>
              <a:rPr lang="en-US" baseline="0" dirty="0"/>
              <a:t>XDF file is a new data format that can significantly speed up iterative algorithm processing.</a:t>
            </a:r>
          </a:p>
          <a:p>
            <a:endParaRPr lang="en-US" baseline="0" dirty="0"/>
          </a:p>
          <a:p>
            <a:pPr marL="0" indent="0">
              <a:lnSpc>
                <a:spcPct val="110000"/>
              </a:lnSpc>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33</a:t>
            </a:fld>
            <a:endParaRPr lang="en-US" dirty="0"/>
          </a:p>
        </p:txBody>
      </p:sp>
    </p:spTree>
    <p:extLst>
      <p:ext uri="{BB962C8B-B14F-4D97-AF65-F5344CB8AC3E}">
        <p14:creationId xmlns:p14="http://schemas.microsoft.com/office/powerpoint/2010/main" val="437353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concept of MRS that I </a:t>
            </a:r>
            <a:r>
              <a:rPr lang="en-US" dirty="0" err="1"/>
              <a:t>wanna</a:t>
            </a:r>
            <a:r>
              <a:rPr lang="en-US" dirty="0"/>
              <a:t> talk about is Write</a:t>
            </a:r>
            <a:r>
              <a:rPr lang="en-US" baseline="0" dirty="0"/>
              <a:t> once and deploy anywhere. This means </a:t>
            </a:r>
            <a:r>
              <a:rPr lang="en-US" baseline="0" dirty="0" err="1"/>
              <a:t>ScaleR</a:t>
            </a:r>
            <a:r>
              <a:rPr lang="en-US" baseline="0" dirty="0"/>
              <a:t> models can be deployed in Spark or Hadoop clusters without recoding any functional R model.</a:t>
            </a:r>
          </a:p>
          <a:p>
            <a:r>
              <a:rPr lang="en-US" baseline="0" dirty="0"/>
              <a:t>Let’s see an example here. </a:t>
            </a:r>
          </a:p>
          <a:p>
            <a:r>
              <a:rPr lang="en-US" baseline="0" dirty="0"/>
              <a:t>Compute context in scripts can be set where the model will run. If we run a model locally in Linux or windows machines, we can set compute context as local parallel and file system as local directory. If we deploy it in Spark/Hadoop, the only things we need to change are the compute context to Spark or Hadoop MapReduce, and HDFS file system. </a:t>
            </a:r>
          </a:p>
          <a:p>
            <a:r>
              <a:rPr lang="en-US" baseline="0" dirty="0"/>
              <a:t>As you can see, the functional scripts for statistical analysis, modeling and visualization will remain the same no matter it’s running on local machines or clusters.</a:t>
            </a:r>
            <a:endParaRPr lang="en-US" dirty="0"/>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34</a:t>
            </a:fld>
            <a:endParaRPr lang="en-US"/>
          </a:p>
        </p:txBody>
      </p:sp>
    </p:spTree>
    <p:extLst>
      <p:ext uri="{BB962C8B-B14F-4D97-AF65-F5344CB8AC3E}">
        <p14:creationId xmlns:p14="http://schemas.microsoft.com/office/powerpoint/2010/main" val="6144996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a:t>
            </a:r>
            <a:r>
              <a:rPr lang="en-US" baseline="0" dirty="0"/>
              <a:t> talked about different approaches to scale our R scripts, let’s see a comparison between the base the scalable approaches. </a:t>
            </a:r>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35</a:t>
            </a:fld>
            <a:endParaRPr lang="en-US"/>
          </a:p>
        </p:txBody>
      </p:sp>
    </p:spTree>
    <p:extLst>
      <p:ext uri="{BB962C8B-B14F-4D97-AF65-F5344CB8AC3E}">
        <p14:creationId xmlns:p14="http://schemas.microsoft.com/office/powerpoint/2010/main" val="4149394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that, you’re probably wondering how fast and scalable that the those approaches could be. Let me show you an example of execution time of running a logistic regression model from end to end using CRAN R, MRS on Spark, </a:t>
            </a:r>
            <a:r>
              <a:rPr lang="en-US" baseline="0" dirty="0" err="1"/>
              <a:t>SparkR</a:t>
            </a:r>
            <a:r>
              <a:rPr lang="en-US" baseline="0" dirty="0"/>
              <a:t>, </a:t>
            </a:r>
            <a:r>
              <a:rPr lang="en-US" baseline="0" dirty="0" err="1"/>
              <a:t>sparklyr</a:t>
            </a:r>
            <a:r>
              <a:rPr lang="en-US" baseline="0" dirty="0"/>
              <a:t> and </a:t>
            </a:r>
            <a:r>
              <a:rPr lang="en-US" baseline="0" dirty="0" err="1"/>
              <a:t>rsparkling</a:t>
            </a:r>
            <a:r>
              <a:rPr lang="en-US" baseline="0" dirty="0"/>
              <a:t>. This is not a benchmarking, but it shows R server on Spark, in the light green line, is faster and more scalable. As we can see in this plot, CRAN R is not able to handle the process when we increase the number of rows to 50 million on this airline dataset, but MRS on Spark can handle much more data. Also, MRS on Spark has the smallest execution time especially when the data size increases.  </a:t>
            </a:r>
          </a:p>
        </p:txBody>
      </p:sp>
      <p:sp>
        <p:nvSpPr>
          <p:cNvPr id="4" name="Slide Number Placeholder 3"/>
          <p:cNvSpPr>
            <a:spLocks noGrp="1"/>
          </p:cNvSpPr>
          <p:nvPr>
            <p:ph type="sldNum" sz="quarter" idx="10"/>
          </p:nvPr>
        </p:nvSpPr>
        <p:spPr/>
        <p:txBody>
          <a:bodyPr/>
          <a:lstStyle/>
          <a:p>
            <a:fld id="{F08E7E68-F91A-4BB1-B3D3-3A44C4433E70}" type="slidenum">
              <a:rPr lang="en-US" smtClean="0"/>
              <a:t>36</a:t>
            </a:fld>
            <a:endParaRPr lang="en-US"/>
          </a:p>
        </p:txBody>
      </p:sp>
    </p:spTree>
    <p:extLst>
      <p:ext uri="{BB962C8B-B14F-4D97-AF65-F5344CB8AC3E}">
        <p14:creationId xmlns:p14="http://schemas.microsoft.com/office/powerpoint/2010/main" val="1453906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second plot </a:t>
            </a:r>
            <a:r>
              <a:rPr lang="en-US"/>
              <a:t>helps us </a:t>
            </a:r>
            <a:r>
              <a:rPr lang="en-US" dirty="0"/>
              <a:t>understand why MRS</a:t>
            </a:r>
            <a:r>
              <a:rPr lang="en-US" baseline="0" dirty="0"/>
              <a:t> on Spark is substantially faster than other approaches. As we can easily find out that executing models is a big win of MRS as it takes very small amount of time if the data stores in XDF format.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37</a:t>
            </a:fld>
            <a:endParaRPr lang="en-US"/>
          </a:p>
        </p:txBody>
      </p:sp>
    </p:spTree>
    <p:extLst>
      <p:ext uri="{BB962C8B-B14F-4D97-AF65-F5344CB8AC3E}">
        <p14:creationId xmlns:p14="http://schemas.microsoft.com/office/powerpoint/2010/main" val="3942044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second plot </a:t>
            </a:r>
            <a:r>
              <a:rPr lang="en-US"/>
              <a:t>helps us </a:t>
            </a:r>
            <a:r>
              <a:rPr lang="en-US" dirty="0"/>
              <a:t>understand why MRS</a:t>
            </a:r>
            <a:r>
              <a:rPr lang="en-US" baseline="0" dirty="0"/>
              <a:t> on Spark is substantially faster than other approaches. As we can easily find out that executing models is a big win of MRS as it takes very small amount of time if the data stores in XDF format.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38</a:t>
            </a:fld>
            <a:endParaRPr lang="en-US"/>
          </a:p>
        </p:txBody>
      </p:sp>
    </p:spTree>
    <p:extLst>
      <p:ext uri="{BB962C8B-B14F-4D97-AF65-F5344CB8AC3E}">
        <p14:creationId xmlns:p14="http://schemas.microsoft.com/office/powerpoint/2010/main" val="1459466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second plot </a:t>
            </a:r>
            <a:r>
              <a:rPr lang="en-US"/>
              <a:t>helps us </a:t>
            </a:r>
            <a:r>
              <a:rPr lang="en-US" dirty="0"/>
              <a:t>understand why MRS</a:t>
            </a:r>
            <a:r>
              <a:rPr lang="en-US" baseline="0" dirty="0"/>
              <a:t> on Spark is substantially faster than other approaches. As we can easily find out that executing models is a big win of MRS as it takes very small amount of time if the data stores in XDF format.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39</a:t>
            </a:fld>
            <a:endParaRPr lang="en-US"/>
          </a:p>
        </p:txBody>
      </p:sp>
    </p:spTree>
    <p:extLst>
      <p:ext uri="{BB962C8B-B14F-4D97-AF65-F5344CB8AC3E}">
        <p14:creationId xmlns:p14="http://schemas.microsoft.com/office/powerpoint/2010/main" val="3606812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08E7E68-F91A-4BB1-B3D3-3A44C4433E70}" type="slidenum">
              <a:rPr lang="en-US" smtClean="0"/>
              <a:t>40</a:t>
            </a:fld>
            <a:endParaRPr lang="en-US"/>
          </a:p>
        </p:txBody>
      </p:sp>
    </p:spTree>
    <p:extLst>
      <p:ext uri="{BB962C8B-B14F-4D97-AF65-F5344CB8AC3E}">
        <p14:creationId xmlns:p14="http://schemas.microsoft.com/office/powerpoint/2010/main" val="815078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In the introduction, we will be answering these 4 questions. </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378539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bigmemory</a:t>
            </a:r>
            <a:r>
              <a:rPr lang="en-US" baseline="0" dirty="0"/>
              <a:t> project was coined by Michael Kane and John Emerson at Yale university. </a:t>
            </a:r>
          </a:p>
          <a:p>
            <a:r>
              <a:rPr lang="en-US" baseline="0" dirty="0"/>
              <a:t>It was aiming to work with massive matrix-like objects in R. It combines memory and file-backed data structures and creates a </a:t>
            </a:r>
            <a:r>
              <a:rPr lang="en-US" baseline="0" dirty="0" err="1"/>
              <a:t>big.matrix</a:t>
            </a:r>
            <a:r>
              <a:rPr lang="en-US" baseline="0" dirty="0"/>
              <a:t> object.</a:t>
            </a:r>
          </a:p>
          <a:p>
            <a:r>
              <a:rPr lang="en-US" dirty="0"/>
              <a:t>So, the </a:t>
            </a:r>
            <a:r>
              <a:rPr lang="en-US" dirty="0" err="1"/>
              <a:t>big.matrix</a:t>
            </a:r>
            <a:r>
              <a:rPr lang="en-US" dirty="0"/>
              <a:t> object is a pointer to the core data structures written</a:t>
            </a:r>
            <a:r>
              <a:rPr lang="en-US" baseline="0" dirty="0"/>
              <a:t> in C++. It allows </a:t>
            </a:r>
            <a:r>
              <a:rPr lang="en-US" dirty="0"/>
              <a:t>users to easily manage and analyze data sets larger than available 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data structures may also be allocated to shared memory</a:t>
            </a:r>
            <a:r>
              <a:rPr lang="en-US" baseline="0" dirty="0"/>
              <a:t> that</a:t>
            </a:r>
            <a:r>
              <a:rPr lang="en-US" dirty="0"/>
              <a:t> allow</a:t>
            </a:r>
            <a:r>
              <a:rPr lang="en-US" baseline="0" dirty="0"/>
              <a:t> </a:t>
            </a:r>
            <a:r>
              <a:rPr lang="en-US" dirty="0"/>
              <a:t>separate processes on the same machine to share access to a data set. </a:t>
            </a:r>
          </a:p>
        </p:txBody>
      </p:sp>
      <p:sp>
        <p:nvSpPr>
          <p:cNvPr id="4" name="Slide Number Placeholder 3"/>
          <p:cNvSpPr>
            <a:spLocks noGrp="1"/>
          </p:cNvSpPr>
          <p:nvPr>
            <p:ph type="sldNum" sz="quarter" idx="10"/>
          </p:nvPr>
        </p:nvSpPr>
        <p:spPr/>
        <p:txBody>
          <a:bodyPr/>
          <a:lstStyle/>
          <a:p>
            <a:fld id="{F08E7E68-F91A-4BB1-B3D3-3A44C4433E70}" type="slidenum">
              <a:rPr lang="en-US" smtClean="0"/>
              <a:t>41</a:t>
            </a:fld>
            <a:endParaRPr lang="en-US"/>
          </a:p>
        </p:txBody>
      </p:sp>
    </p:spTree>
    <p:extLst>
      <p:ext uri="{BB962C8B-B14F-4D97-AF65-F5344CB8AC3E}">
        <p14:creationId xmlns:p14="http://schemas.microsoft.com/office/powerpoint/2010/main" val="17162212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bigmemory</a:t>
            </a:r>
            <a:r>
              <a:rPr lang="en-US" dirty="0"/>
              <a:t> package</a:t>
            </a:r>
            <a:r>
              <a:rPr lang="en-US" baseline="0" dirty="0"/>
              <a:t> is the core of this project, which also contains a set of sister packages to extend the analytics and other functionalities.</a:t>
            </a:r>
          </a:p>
          <a:p>
            <a:r>
              <a:rPr lang="en-US" dirty="0"/>
              <a:t>Other</a:t>
            </a:r>
            <a:r>
              <a:rPr lang="en-US" baseline="0" dirty="0"/>
              <a:t> packages also use the </a:t>
            </a:r>
            <a:r>
              <a:rPr lang="en-US" baseline="0" dirty="0" err="1"/>
              <a:t>big.matrix</a:t>
            </a:r>
            <a:r>
              <a:rPr lang="en-US" baseline="0" dirty="0"/>
              <a:t> as their data structures to build linear and </a:t>
            </a:r>
            <a:r>
              <a:rPr lang="en-US" baseline="0" dirty="0" err="1"/>
              <a:t>glm</a:t>
            </a:r>
            <a:r>
              <a:rPr lang="en-US" baseline="0" dirty="0"/>
              <a:t> models, such as the “</a:t>
            </a:r>
            <a:r>
              <a:rPr lang="en-US" baseline="0" dirty="0" err="1"/>
              <a:t>biglm</a:t>
            </a:r>
            <a:r>
              <a:rPr lang="en-US" baseline="0" dirty="0"/>
              <a:t>” package or enable shared-memory parallelism, such as “</a:t>
            </a:r>
            <a:r>
              <a:rPr lang="en-US" baseline="0" dirty="0" err="1"/>
              <a:t>Rdsm</a:t>
            </a:r>
            <a:r>
              <a:rPr lang="en-US" baseline="0" dirty="0"/>
              <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42</a:t>
            </a:fld>
            <a:endParaRPr lang="en-US"/>
          </a:p>
        </p:txBody>
      </p:sp>
    </p:spTree>
    <p:extLst>
      <p:ext uri="{BB962C8B-B14F-4D97-AF65-F5344CB8AC3E}">
        <p14:creationId xmlns:p14="http://schemas.microsoft.com/office/powerpoint/2010/main" val="3438641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ff</a:t>
            </a:r>
            <a:r>
              <a:rPr lang="en-US" baseline="0" dirty="0"/>
              <a:t> is another package can help R scale on single machines.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was designed to provide convenient access to large data from persistent storage.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storage, </a:t>
            </a:r>
            <a:r>
              <a:rPr lang="en-US" dirty="0" err="1"/>
              <a:t>ff</a:t>
            </a:r>
            <a:r>
              <a:rPr lang="en-US" dirty="0"/>
              <a:t> objects</a:t>
            </a:r>
            <a:r>
              <a:rPr lang="en-US" baseline="0" dirty="0"/>
              <a:t> store the raw data in native binary flat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one small section of the data (typically 4 - 64KB) is mirrored into main memory at a time</a:t>
            </a:r>
            <a:r>
              <a:rPr lang="en-US" baseline="0" dirty="0"/>
              <a:t> for effective consumption. </a:t>
            </a:r>
          </a:p>
          <a:p>
            <a:r>
              <a:rPr lang="en-US" baseline="0" dirty="0"/>
              <a:t>Unlike the </a:t>
            </a:r>
            <a:r>
              <a:rPr lang="en-US" baseline="0" dirty="0" err="1"/>
              <a:t>bigmemory</a:t>
            </a:r>
            <a:r>
              <a:rPr lang="en-US" baseline="0" dirty="0"/>
              <a:t>, </a:t>
            </a:r>
            <a:r>
              <a:rPr lang="en-US" baseline="0" dirty="0" err="1"/>
              <a:t>ff</a:t>
            </a:r>
            <a:r>
              <a:rPr lang="en-US" baseline="0" dirty="0"/>
              <a:t> accepts both numeric and characters data as the input.</a:t>
            </a:r>
          </a:p>
        </p:txBody>
      </p:sp>
      <p:sp>
        <p:nvSpPr>
          <p:cNvPr id="4" name="Slide Number Placeholder 3"/>
          <p:cNvSpPr>
            <a:spLocks noGrp="1"/>
          </p:cNvSpPr>
          <p:nvPr>
            <p:ph type="sldNum" sz="quarter" idx="10"/>
          </p:nvPr>
        </p:nvSpPr>
        <p:spPr/>
        <p:txBody>
          <a:bodyPr/>
          <a:lstStyle/>
          <a:p>
            <a:fld id="{F08E7E68-F91A-4BB1-B3D3-3A44C4433E70}" type="slidenum">
              <a:rPr lang="en-US" smtClean="0"/>
              <a:t>43</a:t>
            </a:fld>
            <a:endParaRPr lang="en-US"/>
          </a:p>
        </p:txBody>
      </p:sp>
    </p:spTree>
    <p:extLst>
      <p:ext uri="{BB962C8B-B14F-4D97-AF65-F5344CB8AC3E}">
        <p14:creationId xmlns:p14="http://schemas.microsoft.com/office/powerpoint/2010/main" val="3467281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Ff</a:t>
            </a:r>
            <a:r>
              <a:rPr lang="en-US" baseline="0" dirty="0"/>
              <a:t> package also raises some related work.</a:t>
            </a:r>
          </a:p>
          <a:p>
            <a:r>
              <a:rPr lang="en-US" baseline="0" dirty="0" err="1"/>
              <a:t>ffbase</a:t>
            </a:r>
            <a:r>
              <a:rPr lang="en-US" baseline="0" dirty="0"/>
              <a:t> extends </a:t>
            </a:r>
            <a:r>
              <a:rPr lang="en-US" baseline="0" dirty="0" err="1"/>
              <a:t>ff</a:t>
            </a:r>
            <a:r>
              <a:rPr lang="en-US" baseline="0" dirty="0"/>
              <a:t> with some basic statistical functionality. It provides data coercions, selections and aggregations. It also leverages the </a:t>
            </a:r>
            <a:r>
              <a:rPr lang="en-US" baseline="0" dirty="0" err="1"/>
              <a:t>glm</a:t>
            </a:r>
            <a:r>
              <a:rPr lang="en-US" baseline="0" dirty="0"/>
              <a:t> models from the </a:t>
            </a:r>
            <a:r>
              <a:rPr lang="en-US" baseline="0" dirty="0" err="1"/>
              <a:t>bigmemory</a:t>
            </a:r>
            <a:r>
              <a:rPr lang="en-US" baseline="0" dirty="0"/>
              <a:t> project.</a:t>
            </a:r>
          </a:p>
          <a:p>
            <a:r>
              <a:rPr lang="en-US" baseline="0" dirty="0" err="1"/>
              <a:t>Biglars</a:t>
            </a:r>
            <a:r>
              <a:rPr lang="en-US" baseline="0" dirty="0"/>
              <a:t> provides least-angle regression, lasso and stepwise regression on ff.</a:t>
            </a:r>
            <a:endParaRPr lang="en-US" dirty="0"/>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44</a:t>
            </a:fld>
            <a:endParaRPr lang="en-US"/>
          </a:p>
        </p:txBody>
      </p:sp>
    </p:spTree>
    <p:extLst>
      <p:ext uri="{BB962C8B-B14F-4D97-AF65-F5344CB8AC3E}">
        <p14:creationId xmlns:p14="http://schemas.microsoft.com/office/powerpoint/2010/main" val="35434629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45</a:t>
            </a:fld>
            <a:endParaRPr lang="en-US"/>
          </a:p>
        </p:txBody>
      </p:sp>
    </p:spTree>
    <p:extLst>
      <p:ext uri="{BB962C8B-B14F-4D97-AF65-F5344CB8AC3E}">
        <p14:creationId xmlns:p14="http://schemas.microsoft.com/office/powerpoint/2010/main" val="38355707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08E7E68-F91A-4BB1-B3D3-3A44C4433E70}" type="slidenum">
              <a:rPr lang="en-US" smtClean="0"/>
              <a:t>46</a:t>
            </a:fld>
            <a:endParaRPr lang="en-US"/>
          </a:p>
        </p:txBody>
      </p:sp>
    </p:spTree>
    <p:extLst>
      <p:ext uri="{BB962C8B-B14F-4D97-AF65-F5344CB8AC3E}">
        <p14:creationId xmlns:p14="http://schemas.microsoft.com/office/powerpoint/2010/main" val="40152255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228457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46920" rtl="0" eaLnBrk="0" fontAlgn="base" latinLnBrk="0" hangingPunct="0">
              <a:lnSpc>
                <a:spcPct val="100000"/>
              </a:lnSpc>
              <a:spcBef>
                <a:spcPct val="30000"/>
              </a:spcBef>
              <a:spcAft>
                <a:spcPts val="345"/>
              </a:spcAft>
              <a:buClrTx/>
              <a:buSzTx/>
              <a:buFontTx/>
              <a:buNone/>
              <a:tabLst/>
              <a:defRPr/>
            </a:pPr>
            <a:r>
              <a:rPr lang="en-US" sz="1200" i="0" dirty="0">
                <a:solidFill>
                  <a:srgbClr val="FFFFFF"/>
                </a:solidFill>
                <a:latin typeface="Segoe UI Light"/>
                <a:ea typeface="Segoe UI" pitchFamily="34" charset="0"/>
                <a:cs typeface="Segoe UI" pitchFamily="34" charset="0"/>
              </a:rPr>
              <a:t>Let me ask a quick question here, how many of you used R before?</a:t>
            </a:r>
          </a:p>
          <a:p>
            <a:pPr marL="0" marR="0" indent="0" algn="l" defTabSz="946920" rtl="0" eaLnBrk="0" fontAlgn="base" latinLnBrk="0" hangingPunct="0">
              <a:lnSpc>
                <a:spcPct val="100000"/>
              </a:lnSpc>
              <a:spcBef>
                <a:spcPct val="30000"/>
              </a:spcBef>
              <a:spcAft>
                <a:spcPts val="345"/>
              </a:spcAft>
              <a:buClrTx/>
              <a:buSzTx/>
              <a:buFontTx/>
              <a:buNone/>
              <a:tabLst/>
              <a:defRPr/>
            </a:pPr>
            <a:r>
              <a:rPr lang="en-US" sz="1200" i="0" dirty="0">
                <a:solidFill>
                  <a:srgbClr val="FFFFFF"/>
                </a:solidFill>
                <a:latin typeface="Segoe UI Light"/>
                <a:ea typeface="Segoe UI" pitchFamily="34" charset="0"/>
                <a:cs typeface="Segoe UI" pitchFamily="34" charset="0"/>
              </a:rPr>
              <a:t>So,</a:t>
            </a:r>
            <a:r>
              <a:rPr lang="en-US" sz="1200" i="0" baseline="0" dirty="0">
                <a:solidFill>
                  <a:srgbClr val="FFFFFF"/>
                </a:solidFill>
                <a:latin typeface="Segoe UI Light"/>
                <a:ea typeface="Segoe UI" pitchFamily="34" charset="0"/>
                <a:cs typeface="Segoe UI" pitchFamily="34" charset="0"/>
              </a:rPr>
              <a:t> what’s R? R is the most popular statistical programming language. It’s also used as a data visualization tool. R is a part of the open source community.</a:t>
            </a:r>
          </a:p>
          <a:p>
            <a:pPr marL="0" marR="0" indent="0" algn="l" defTabSz="946920" rtl="0" eaLnBrk="0" fontAlgn="base" latinLnBrk="0" hangingPunct="0">
              <a:lnSpc>
                <a:spcPct val="100000"/>
              </a:lnSpc>
              <a:spcBef>
                <a:spcPct val="30000"/>
              </a:spcBef>
              <a:spcAft>
                <a:spcPts val="345"/>
              </a:spcAft>
              <a:buClrTx/>
              <a:buSzTx/>
              <a:buFontTx/>
              <a:buNone/>
              <a:tabLst/>
              <a:defRPr/>
            </a:pPr>
            <a:r>
              <a:rPr lang="en-US" sz="1200" i="0" baseline="0" dirty="0">
                <a:solidFill>
                  <a:srgbClr val="FFFFFF"/>
                </a:solidFill>
                <a:latin typeface="Segoe UI Light"/>
                <a:ea typeface="Segoe UI" pitchFamily="34" charset="0"/>
                <a:cs typeface="Segoe UI" pitchFamily="34" charset="0"/>
              </a:rPr>
              <a:t>In the community, there are over 2.5 MM R users. Most universities are teaching R in the classrooms and students are using R for their projects. R has thrived its user groups worldwide.</a:t>
            </a:r>
          </a:p>
          <a:p>
            <a:pPr marL="0" marR="0" indent="0" algn="l" defTabSz="946920" rtl="0" eaLnBrk="0" fontAlgn="base" latinLnBrk="0" hangingPunct="0">
              <a:lnSpc>
                <a:spcPct val="100000"/>
              </a:lnSpc>
              <a:spcBef>
                <a:spcPct val="30000"/>
              </a:spcBef>
              <a:spcAft>
                <a:spcPts val="345"/>
              </a:spcAft>
              <a:buClrTx/>
              <a:buSzTx/>
              <a:buFontTx/>
              <a:buNone/>
              <a:tabLst/>
              <a:defRPr/>
            </a:pPr>
            <a:r>
              <a:rPr lang="en-US" sz="1200" i="0" baseline="0" dirty="0">
                <a:solidFill>
                  <a:srgbClr val="FFFFFF"/>
                </a:solidFill>
                <a:latin typeface="Segoe UI Light"/>
                <a:ea typeface="Segoe UI" pitchFamily="34" charset="0"/>
                <a:cs typeface="Segoe UI" pitchFamily="34" charset="0"/>
              </a:rPr>
              <a:t>With the rapid growth, right now, there are over 10000 R packages and R has integration with numerous application &amp; platforms.</a:t>
            </a:r>
          </a:p>
          <a:p>
            <a:pPr marL="0" marR="0" indent="0" algn="l" defTabSz="946920" rtl="0" eaLnBrk="0" fontAlgn="base" latinLnBrk="0" hangingPunct="0">
              <a:lnSpc>
                <a:spcPct val="100000"/>
              </a:lnSpc>
              <a:spcBef>
                <a:spcPct val="30000"/>
              </a:spcBef>
              <a:spcAft>
                <a:spcPts val="345"/>
              </a:spcAft>
              <a:buClrTx/>
              <a:buSzTx/>
              <a:buFontTx/>
              <a:buNone/>
              <a:tabLst/>
              <a:defRPr/>
            </a:pPr>
            <a:endParaRPr lang="en-US" sz="1200" i="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797392-A70C-4ACB-A74C-E4867CE270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3330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In the most recent IEEE Spectrum’s ranking of the top 10 popular programming languages, R has followed its momentum from previous years and moved up to the top 5. So the top 5 programming language are…</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624014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Another interesting survey by </a:t>
            </a:r>
            <a:r>
              <a:rPr lang="en-US" sz="1200" kern="1200" baseline="0" dirty="0" err="1">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Burth</a:t>
            </a: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 Works also shows the popularity of R. For over 1000 respondents, 42% of them prefer to use R over SAS or Python for their analytics. </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155314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 has been used across different verticals in academia and industry, such as Retail, Financial Services, Healthcare, and Manufacturing. Some of the common use cases are demand forecasting, customer churn, fraud detection and etc. </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021298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Although R is very popular in practice, we often heard some challenges raised in the R community in terms of its scalability.</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The first challenge is In-memory operation: R behaves to load all objects into the memory that could easily cause the out-of-memory problem when handling big data.</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 also has Expensive data movement and duplication: R intends to copy an object, not just referring to it in an assignment. This could also blow up the memory. </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Lastly, Lack of parallelism: R, by default, is a one-threaded language, where it executes on only one core in a multi-core machine.</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504301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1E64AF-207D-40FD-A40B-C7945374B3D0}" type="datetime1">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963031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0019A7-50BF-40BD-B15B-489EBD8D38FA}" type="datetime1">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1956631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CB0195-112F-400F-A862-A9B447A8EEB6}" type="datetime1">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1448563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6" name="Rectangle 5"/>
          <p:cNvSpPr/>
          <p:nvPr userDrawn="1"/>
        </p:nvSpPr>
        <p:spPr>
          <a:xfrm>
            <a:off x="0" y="0"/>
            <a:ext cx="41148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gradFill>
                  <a:gsLst>
                    <a:gs pos="0">
                      <a:schemeClr val="tx2">
                        <a:lumMod val="60000"/>
                        <a:lumOff val="40000"/>
                      </a:schemeClr>
                    </a:gs>
                    <a:gs pos="12000">
                      <a:schemeClr val="tx2">
                        <a:lumMod val="60000"/>
                        <a:lumOff val="40000"/>
                      </a:schemeClr>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bg1"/>
                    </a:gs>
                    <a:gs pos="99000">
                      <a:schemeClr val="bg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46659" y="259381"/>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gradFill>
                  <a:gsLst>
                    <a:gs pos="1250">
                      <a:schemeClr val="bg1"/>
                    </a:gs>
                    <a:gs pos="99000">
                      <a:schemeClr val="bg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87109031"/>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t="8089" b="8408"/>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gradFill>
                  <a:gsLst>
                    <a:gs pos="2941">
                      <a:schemeClr val="tx2"/>
                    </a:gs>
                    <a:gs pos="15686">
                      <a:schemeClr val="tx2"/>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gradFill>
                  <a:gsLst>
                    <a:gs pos="1250">
                      <a:schemeClr val="tx1"/>
                    </a:gs>
                    <a:gs pos="99000">
                      <a:schemeClr val="tx1"/>
                    </a:gs>
                  </a:gsLst>
                  <a:lin ang="5400000" scaled="0"/>
                </a:gradFill>
              </a:defRPr>
            </a:lvl1pPr>
          </a:lstStyle>
          <a:p>
            <a:pPr lvl="0"/>
            <a:r>
              <a:rPr lang="en-US"/>
              <a:t>Click to edit Master text styles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6659" y="259381"/>
            <a:ext cx="1740540" cy="640080"/>
          </a:xfrm>
          <a:prstGeom prst="rect">
            <a:avLst/>
          </a:prstGeom>
        </p:spPr>
      </p:pic>
    </p:spTree>
    <p:extLst>
      <p:ext uri="{BB962C8B-B14F-4D97-AF65-F5344CB8AC3E}">
        <p14:creationId xmlns:p14="http://schemas.microsoft.com/office/powerpoint/2010/main" val="155040540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
        <p:nvSpPr>
          <p:cNvPr id="6" name="Rectangle 5"/>
          <p:cNvSpPr/>
          <p:nvPr userDrawn="1"/>
        </p:nvSpPr>
        <p:spPr>
          <a:xfrm>
            <a:off x="0" y="0"/>
            <a:ext cx="411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275423"/>
            <a:ext cx="3886200" cy="3616380"/>
          </a:xfrm>
          <a:noFill/>
        </p:spPr>
        <p:txBody>
          <a:bodyPr vert="horz" lIns="137160" tIns="91440" rIns="137160" bIns="0" rtlCol="0" anchor="b" anchorCtr="0">
            <a:normAutofit/>
          </a:bodyPr>
          <a:lstStyle>
            <a:lvl1pPr algn="l">
              <a:defRPr lang="en-US" sz="4400" b="1" kern="1200" spc="-100" baseline="0" dirty="0">
                <a:gradFill>
                  <a:gsLst>
                    <a:gs pos="2941">
                      <a:schemeClr val="tx2"/>
                    </a:gs>
                    <a:gs pos="15686">
                      <a:schemeClr val="tx2"/>
                    </a:gs>
                  </a:gsLst>
                  <a:lin ang="5400000" scaled="0"/>
                </a:gradFill>
                <a:latin typeface="+mn-lt"/>
                <a:ea typeface="Segoe UI Semibold" panose="020B0702040204020203" pitchFamily="34" charset="0"/>
                <a:cs typeface="Segoe UI Semibold" panose="020B0702040204020203" pitchFamily="34" charset="0"/>
              </a:defRPr>
            </a:lvl1pPr>
          </a:lstStyle>
          <a:p>
            <a:pPr marL="0" lvl="0" algn="l" defTabSz="1088078"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46659" y="5990747"/>
            <a:ext cx="1737792" cy="639069"/>
          </a:xfrm>
          <a:prstGeom prst="rect">
            <a:avLst/>
          </a:prstGeom>
        </p:spPr>
      </p:pic>
      <p:sp>
        <p:nvSpPr>
          <p:cNvPr id="5" name="Text Placeholder 4"/>
          <p:cNvSpPr>
            <a:spLocks noGrp="1"/>
          </p:cNvSpPr>
          <p:nvPr>
            <p:ph type="body" sz="quarter" idx="11"/>
          </p:nvPr>
        </p:nvSpPr>
        <p:spPr>
          <a:xfrm>
            <a:off x="228600" y="3886201"/>
            <a:ext cx="3886200" cy="1663724"/>
          </a:xfrm>
        </p:spPr>
        <p:txBody>
          <a:bodyPr lIns="137160" tIns="0" rIns="137160" bIns="137160">
            <a:noAutofit/>
          </a:bodyPr>
          <a:lstStyle>
            <a:lvl1pPr>
              <a:defRPr sz="2400" spc="-80" baseline="0">
                <a:gradFill>
                  <a:gsLst>
                    <a:gs pos="1250">
                      <a:schemeClr val="tx1"/>
                    </a:gs>
                    <a:gs pos="99000">
                      <a:schemeClr val="tx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66441871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Rectangle 5"/>
          <p:cNvSpPr/>
          <p:nvPr userDrawn="1"/>
        </p:nvSpPr>
        <p:spPr>
          <a:xfrm>
            <a:off x="0" y="0"/>
            <a:ext cx="6094413"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1181101"/>
            <a:ext cx="5665258" cy="2705100"/>
          </a:xfrm>
          <a:noFill/>
        </p:spPr>
        <p:txBody>
          <a:bodyPr vert="horz" lIns="137160" tIns="91440" rIns="137160" bIns="0" rtlCol="0" anchor="b" anchorCtr="0">
            <a:noAutofit/>
          </a:bodyPr>
          <a:lstStyle>
            <a:lvl1pPr algn="l">
              <a:defRPr lang="en-US" sz="5400" b="1" spc="-100" baseline="0" dirty="0">
                <a:gradFill>
                  <a:gsLst>
                    <a:gs pos="25490">
                      <a:schemeClr val="tx2">
                        <a:lumMod val="60000"/>
                        <a:lumOff val="40000"/>
                      </a:schemeClr>
                    </a:gs>
                    <a:gs pos="47000">
                      <a:schemeClr val="tx2">
                        <a:lumMod val="60000"/>
                        <a:lumOff val="40000"/>
                      </a:schemeClr>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bg1"/>
                    </a:gs>
                    <a:gs pos="99000">
                      <a:schemeClr val="bg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910500"/>
            <a:ext cx="5681132" cy="1766399"/>
          </a:xfrm>
        </p:spPr>
        <p:txBody>
          <a:bodyPr lIns="137160" tIns="0" rIns="137160" bIns="137160">
            <a:noAutofit/>
          </a:bodyPr>
          <a:lstStyle>
            <a:lvl1pPr>
              <a:defRPr sz="2400" spc="-80" baseline="0">
                <a:gradFill>
                  <a:gsLst>
                    <a:gs pos="1250">
                      <a:schemeClr val="bg1"/>
                    </a:gs>
                    <a:gs pos="99000">
                      <a:schemeClr val="bg1"/>
                    </a:gs>
                  </a:gsLst>
                  <a:lin ang="5400000" scaled="0"/>
                </a:gradFill>
              </a:defRPr>
            </a:lvl1pPr>
          </a:lstStyle>
          <a:p>
            <a:pPr lvl="0"/>
            <a:r>
              <a:rPr lang="en-US"/>
              <a:t>Click to edit Master text styles</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4278" y="5990443"/>
            <a:ext cx="1740540" cy="640080"/>
          </a:xfrm>
          <a:prstGeom prst="rect">
            <a:avLst/>
          </a:prstGeom>
        </p:spPr>
      </p:pic>
    </p:spTree>
    <p:extLst>
      <p:ext uri="{BB962C8B-B14F-4D97-AF65-F5344CB8AC3E}">
        <p14:creationId xmlns:p14="http://schemas.microsoft.com/office/powerpoint/2010/main" val="238583193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20" y="1"/>
            <a:ext cx="12199620" cy="6857999"/>
          </a:xfrm>
          <a:prstGeom prst="rect">
            <a:avLst/>
          </a:prstGeom>
        </p:spPr>
      </p:pic>
      <p:sp>
        <p:nvSpPr>
          <p:cNvPr id="6" name="Rectangle 5"/>
          <p:cNvSpPr/>
          <p:nvPr userDrawn="1"/>
        </p:nvSpPr>
        <p:spPr>
          <a:xfrm>
            <a:off x="-7620" y="0"/>
            <a:ext cx="6102033"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gradFill>
                  <a:gsLst>
                    <a:gs pos="9804">
                      <a:schemeClr val="tx2"/>
                    </a:gs>
                    <a:gs pos="26471">
                      <a:schemeClr val="tx2"/>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19"/>
            <a:ext cx="3784600" cy="889380"/>
          </a:xfrm>
        </p:spPr>
        <p:txBody>
          <a:bodyPr lIns="137160" tIns="13716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12" name="Text Placeholder 4"/>
          <p:cNvSpPr>
            <a:spLocks noGrp="1"/>
          </p:cNvSpPr>
          <p:nvPr>
            <p:ph type="body" sz="quarter" idx="11"/>
          </p:nvPr>
        </p:nvSpPr>
        <p:spPr>
          <a:xfrm>
            <a:off x="228600" y="3910500"/>
            <a:ext cx="5681132" cy="1766399"/>
          </a:xfrm>
        </p:spPr>
        <p:txBody>
          <a:bodyPr lIns="137160" tIns="0" rIns="137160" bIns="137160">
            <a:noAutofit/>
          </a:bodyPr>
          <a:lstStyle>
            <a:lvl1pPr>
              <a:defRPr sz="2400" spc="-80" baseline="0">
                <a:gradFill>
                  <a:gsLst>
                    <a:gs pos="15686">
                      <a:schemeClr val="tx1"/>
                    </a:gs>
                    <a:gs pos="39000">
                      <a:schemeClr val="tx1"/>
                    </a:gs>
                  </a:gsLst>
                  <a:lin ang="5400000" scaled="0"/>
                </a:gradFill>
              </a:defRPr>
            </a:lvl1pPr>
          </a:lstStyle>
          <a:p>
            <a:pPr lvl="0"/>
            <a:r>
              <a:rPr lang="en-US"/>
              <a:t>Click to edit Master text styles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5990747"/>
            <a:ext cx="1737792" cy="639069"/>
          </a:xfrm>
          <a:prstGeom prst="rect">
            <a:avLst/>
          </a:prstGeom>
        </p:spPr>
      </p:pic>
    </p:spTree>
    <p:extLst>
      <p:ext uri="{BB962C8B-B14F-4D97-AF65-F5344CB8AC3E}">
        <p14:creationId xmlns:p14="http://schemas.microsoft.com/office/powerpoint/2010/main" val="323219807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
        <p:nvSpPr>
          <p:cNvPr id="6" name="Rectangle 5"/>
          <p:cNvSpPr/>
          <p:nvPr userDrawn="1"/>
        </p:nvSpPr>
        <p:spPr>
          <a:xfrm>
            <a:off x="0" y="0"/>
            <a:ext cx="609441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kern="1200" spc="-100" baseline="0" dirty="0">
                <a:gradFill>
                  <a:gsLst>
                    <a:gs pos="9804">
                      <a:schemeClr val="tx2"/>
                    </a:gs>
                    <a:gs pos="26471">
                      <a:schemeClr val="tx2"/>
                    </a:gs>
                  </a:gsLst>
                  <a:lin ang="5400000" scaled="0"/>
                </a:gradFill>
                <a:latin typeface="+mn-lt"/>
                <a:ea typeface="Segoe UI Semibold" panose="020B0702040204020203" pitchFamily="34" charset="0"/>
                <a:cs typeface="Segoe UI Semibold" panose="020B0702040204020203" pitchFamily="34" charset="0"/>
              </a:defRPr>
            </a:lvl1pPr>
          </a:lstStyle>
          <a:p>
            <a:pPr marL="0" lvl="0" algn="l" defTabSz="1088078"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5990747"/>
            <a:ext cx="1737792" cy="639069"/>
          </a:xfrm>
          <a:prstGeom prst="rect">
            <a:avLst/>
          </a:prstGeom>
        </p:spPr>
      </p:pic>
      <p:sp>
        <p:nvSpPr>
          <p:cNvPr id="14" name="Text Placeholder 4"/>
          <p:cNvSpPr>
            <a:spLocks noGrp="1"/>
          </p:cNvSpPr>
          <p:nvPr>
            <p:ph type="body" sz="quarter" idx="11"/>
          </p:nvPr>
        </p:nvSpPr>
        <p:spPr>
          <a:xfrm>
            <a:off x="228600" y="3910500"/>
            <a:ext cx="5681132" cy="1766399"/>
          </a:xfrm>
        </p:spPr>
        <p:txBody>
          <a:bodyPr lIns="137160" tIns="0" rIns="137160" bIns="137160">
            <a:noAutofit/>
          </a:bodyPr>
          <a:lstStyle>
            <a:lvl1pPr>
              <a:defRPr sz="2400" spc="-80" baseline="0">
                <a:gradFill>
                  <a:gsLst>
                    <a:gs pos="15686">
                      <a:schemeClr val="tx1"/>
                    </a:gs>
                    <a:gs pos="39000">
                      <a:schemeClr val="tx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7857968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gradFill>
                  <a:gsLst>
                    <a:gs pos="11765">
                      <a:srgbClr val="89C402"/>
                    </a:gs>
                    <a:gs pos="43000">
                      <a:srgbClr val="89C402"/>
                    </a:gs>
                  </a:gsLst>
                  <a:lin ang="5400000" scaled="0"/>
                </a:gra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gradFill>
                  <a:gsLst>
                    <a:gs pos="1250">
                      <a:schemeClr val="bg1"/>
                    </a:gs>
                    <a:gs pos="99000">
                      <a:schemeClr val="bg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5997504"/>
            <a:ext cx="1737792" cy="639069"/>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gradFill>
                  <a:gsLst>
                    <a:gs pos="1250">
                      <a:schemeClr val="bg1"/>
                    </a:gs>
                    <a:gs pos="99000">
                      <a:schemeClr val="bg1"/>
                    </a:gs>
                  </a:gsLst>
                  <a:lin ang="5400000" scaled="0"/>
                </a:gra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Click to edit Master text styles</a:t>
            </a:r>
          </a:p>
        </p:txBody>
      </p:sp>
    </p:spTree>
    <p:extLst>
      <p:ext uri="{BB962C8B-B14F-4D97-AF65-F5344CB8AC3E}">
        <p14:creationId xmlns:p14="http://schemas.microsoft.com/office/powerpoint/2010/main" val="365484539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6659" y="5997504"/>
            <a:ext cx="1740540" cy="640080"/>
          </a:xfrm>
          <a:prstGeom prst="rect">
            <a:avLst/>
          </a:prstGeom>
        </p:spPr>
      </p:pic>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kern="1200" spc="-100" baseline="0" dirty="0">
                <a:gradFill>
                  <a:gsLst>
                    <a:gs pos="1961">
                      <a:schemeClr val="tx2"/>
                    </a:gs>
                    <a:gs pos="24000">
                      <a:schemeClr val="tx2"/>
                    </a:gs>
                  </a:gsLst>
                  <a:lin ang="5400000" scaled="0"/>
                </a:gradFill>
                <a:latin typeface="+mn-lt"/>
                <a:ea typeface="Segoe UI Semibold" panose="020B0702040204020203" pitchFamily="34" charset="0"/>
                <a:cs typeface="Segoe UI" panose="020B0502040204020203" pitchFamily="34" charset="0"/>
              </a:defRPr>
            </a:lvl1pPr>
          </a:lstStyle>
          <a:p>
            <a:pPr marL="0" lvl="0" algn="ctr" defTabSz="1088078"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933700" y="5742424"/>
            <a:ext cx="6286499" cy="658376"/>
          </a:xfrm>
        </p:spPr>
        <p:txBody>
          <a:bodyPr lIns="137160" tIns="137160" rIns="137160" bIns="137160" anchor="b">
            <a:noAutofit/>
          </a:bodyPr>
          <a:lstStyle>
            <a:lvl1pPr marL="0" indent="0" algn="ctr">
              <a:spcBef>
                <a:spcPts val="0"/>
              </a:spcBef>
              <a:buNone/>
              <a:defRPr sz="16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gradFill>
                  <a:gsLst>
                    <a:gs pos="1250">
                      <a:schemeClr val="tx1"/>
                    </a:gs>
                    <a:gs pos="99000">
                      <a:schemeClr val="tx1"/>
                    </a:gs>
                  </a:gsLst>
                  <a:lin ang="5400000" scaled="0"/>
                </a:gra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Click to edit Master text styles</a:t>
            </a:r>
          </a:p>
        </p:txBody>
      </p:sp>
      <p:cxnSp>
        <p:nvCxnSpPr>
          <p:cNvPr id="12" name="Straight Connector 11"/>
          <p:cNvCxnSpPr/>
          <p:nvPr userDrawn="1"/>
        </p:nvCxnSpPr>
        <p:spPr>
          <a:xfrm>
            <a:off x="3848100" y="5676900"/>
            <a:ext cx="449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93664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B58996-14E3-4ED0-93EA-8DF8103681DD}" type="datetime1">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20043217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1181100"/>
            <a:ext cx="5865813" cy="1333500"/>
          </a:xfrm>
        </p:spPr>
        <p:txBody>
          <a:bodyPr rIns="137160" anchor="t" anchorCtr="0"/>
          <a:lstStyle>
            <a:lvl1pPr>
              <a:defRPr>
                <a:gradFill>
                  <a:gsLst>
                    <a:gs pos="1250">
                      <a:schemeClr val="tx1"/>
                    </a:gs>
                    <a:gs pos="100000">
                      <a:schemeClr val="tx1"/>
                    </a:gs>
                  </a:gsLst>
                </a:gradFill>
              </a:defRPr>
            </a:lvl1pPr>
          </a:lstStyle>
          <a:p>
            <a:r>
              <a:rPr lang="en-US" dirty="0"/>
              <a:t>Click to edit </a:t>
            </a:r>
            <a:br>
              <a:rPr lang="en-US" dirty="0"/>
            </a:br>
            <a:r>
              <a:rPr lang="en-US" dirty="0"/>
              <a:t>Master title style</a:t>
            </a:r>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2514600"/>
            <a:ext cx="5408613" cy="4038600"/>
          </a:xfrm>
        </p:spPr>
        <p:txBody>
          <a:bodyPr rIns="137160"/>
          <a:lstStyle>
            <a:lvl1pPr>
              <a:defRPr>
                <a:gradFill>
                  <a:gsLst>
                    <a:gs pos="13725">
                      <a:schemeClr val="tx2"/>
                    </a:gs>
                    <a:gs pos="25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98768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useBgFill="1">
        <p:nvSpPr>
          <p:cNvPr id="5" name="Rectangle 4"/>
          <p:cNvSpPr/>
          <p:nvPr userDrawn="1"/>
        </p:nvSpPr>
        <p:spPr>
          <a:xfrm>
            <a:off x="0" y="0"/>
            <a:ext cx="1422400" cy="1384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7440095" y="266700"/>
            <a:ext cx="4485206" cy="1333500"/>
          </a:xfrm>
        </p:spPr>
        <p:txBody>
          <a:bodyPr anchor="t" anchorCtr="0"/>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lvl1pPr>
              <a:defRPr lang="en-US" sz="2400" kern="1200" dirty="0" smtClean="0">
                <a:gradFill>
                  <a:gsLst>
                    <a:gs pos="13725">
                      <a:schemeClr val="tx2"/>
                    </a:gs>
                    <a:gs pos="25000">
                      <a:schemeClr val="tx2"/>
                    </a:gs>
                  </a:gsLst>
                  <a:lin ang="5400000" scaled="0"/>
                </a:gradFill>
                <a:latin typeface="Segoe UI" pitchFamily="34" charset="0"/>
                <a:ea typeface="Segoe UI" pitchFamily="34" charset="0"/>
                <a:cs typeface="Segoe UI" pitchFamily="34" charset="0"/>
              </a:defRPr>
            </a:lvl1pPr>
          </a:lstStyle>
          <a:p>
            <a:pPr marL="0" lvl="0" indent="0" algn="l" defTabSz="1088078" rtl="0" eaLnBrk="1" latinLnBrk="0" hangingPunct="1">
              <a:spcBef>
                <a:spcPts val="1800"/>
              </a:spcBef>
              <a:buClr>
                <a:srgbClr val="0072C6"/>
              </a:buClr>
              <a:buSzPct val="100000"/>
              <a:buFont typeface="Wingdings" pitchFamily="2" charset="2"/>
              <a:buNone/>
            </a:pPr>
            <a:r>
              <a:rPr lang="en-US"/>
              <a:t>Click to edit Master text styles</a:t>
            </a:r>
          </a:p>
          <a:p>
            <a:pPr marL="0" lvl="1" indent="0" algn="l" defTabSz="1088078" rtl="0" eaLnBrk="1" latinLnBrk="0" hangingPunct="1">
              <a:spcBef>
                <a:spcPts val="1800"/>
              </a:spcBef>
              <a:buClr>
                <a:srgbClr val="0072C6"/>
              </a:buClr>
              <a:buSzPct val="100000"/>
              <a:buFont typeface="Wingdings" pitchFamily="2" charset="2"/>
              <a:buNone/>
            </a:pPr>
            <a:r>
              <a:rPr lang="en-US"/>
              <a:t>Second level</a:t>
            </a:r>
          </a:p>
          <a:p>
            <a:pPr marL="0" lvl="2" indent="0" algn="l" defTabSz="1088078" rtl="0" eaLnBrk="1" latinLnBrk="0" hangingPunct="1">
              <a:spcBef>
                <a:spcPts val="1800"/>
              </a:spcBef>
              <a:buClr>
                <a:srgbClr val="0072C6"/>
              </a:buClr>
              <a:buSzPct val="100000"/>
              <a:buFont typeface="Wingdings" pitchFamily="2" charset="2"/>
              <a:buNone/>
            </a:pPr>
            <a:r>
              <a:rPr lang="en-US"/>
              <a:t>Third level</a:t>
            </a:r>
          </a:p>
          <a:p>
            <a:pPr marL="0" lvl="3" indent="0" algn="l" defTabSz="1088078" rtl="0" eaLnBrk="1" latinLnBrk="0" hangingPunct="1">
              <a:spcBef>
                <a:spcPts val="1800"/>
              </a:spcBef>
              <a:buClr>
                <a:srgbClr val="0072C6"/>
              </a:buClr>
              <a:buSzPct val="100000"/>
              <a:buFont typeface="Wingdings" pitchFamily="2" charset="2"/>
              <a:buNone/>
            </a:pPr>
            <a:r>
              <a:rPr lang="en-US"/>
              <a:t>Fourth level</a:t>
            </a:r>
          </a:p>
          <a:p>
            <a:pPr marL="0" lvl="4" indent="0" algn="l" defTabSz="1088078" rtl="0" eaLnBrk="1" latinLnBrk="0" hangingPunct="1">
              <a:spcBef>
                <a:spcPts val="1800"/>
              </a:spcBef>
              <a:buClr>
                <a:srgbClr val="0072C6"/>
              </a:buClr>
              <a:buSzPct val="100000"/>
              <a:buFont typeface="Wingdings" pitchFamily="2" charset="2"/>
              <a:buNone/>
            </a:pPr>
            <a:r>
              <a:rPr lang="en-US"/>
              <a:t>Fifth level</a:t>
            </a:r>
            <a:endParaRPr lang="en-US" dirty="0"/>
          </a:p>
        </p:txBody>
      </p:sp>
    </p:spTree>
    <p:extLst>
      <p:ext uri="{BB962C8B-B14F-4D97-AF65-F5344CB8AC3E}">
        <p14:creationId xmlns:p14="http://schemas.microsoft.com/office/powerpoint/2010/main" val="335615846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
        <p:nvSpPr>
          <p:cNvPr id="5" name="Text Placeholder 4"/>
          <p:cNvSpPr>
            <a:spLocks noGrp="1"/>
          </p:cNvSpPr>
          <p:nvPr>
            <p:ph type="body" sz="quarter" idx="17"/>
          </p:nvPr>
        </p:nvSpPr>
        <p:spPr>
          <a:xfrm>
            <a:off x="381000" y="1600200"/>
            <a:ext cx="11430000" cy="4800600"/>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Fifth level</a:t>
            </a:r>
            <a:endParaRPr lang="en-US" sz="1600"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49625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47095297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Tree>
    <p:extLst>
      <p:ext uri="{BB962C8B-B14F-4D97-AF65-F5344CB8AC3E}">
        <p14:creationId xmlns:p14="http://schemas.microsoft.com/office/powerpoint/2010/main" val="164505258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63968108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68" indent="0">
              <a:buNone/>
              <a:defRPr>
                <a:solidFill>
                  <a:schemeClr val="tx1"/>
                </a:solidFill>
                <a:latin typeface="Courier New" pitchFamily="49" charset="0"/>
                <a:cs typeface="Courier New" pitchFamily="49" charset="0"/>
              </a:defRPr>
            </a:lvl2pPr>
            <a:lvl3pPr marL="588461" indent="0">
              <a:buNone/>
              <a:defRPr>
                <a:solidFill>
                  <a:schemeClr val="tx1"/>
                </a:solidFill>
                <a:latin typeface="Courier New" pitchFamily="49" charset="0"/>
                <a:cs typeface="Courier New" pitchFamily="49" charset="0"/>
              </a:defRPr>
            </a:lvl3pPr>
            <a:lvl4pPr marL="870129" indent="0">
              <a:buNone/>
              <a:defRPr>
                <a:solidFill>
                  <a:schemeClr val="tx1"/>
                </a:solidFill>
                <a:latin typeface="Courier New" pitchFamily="49" charset="0"/>
                <a:cs typeface="Courier New" pitchFamily="49" charset="0"/>
              </a:defRPr>
            </a:lvl4pPr>
            <a:lvl5pPr marL="110551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3054283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3" name="Text Placeholder 12"/>
          <p:cNvSpPr>
            <a:spLocks noGrp="1"/>
          </p:cNvSpPr>
          <p:nvPr>
            <p:ph type="body" sz="quarter" idx="13" hasCustomPrompt="1"/>
          </p:nvPr>
        </p:nvSpPr>
        <p:spPr>
          <a:xfrm>
            <a:off x="393700" y="1600200"/>
            <a:ext cx="3858207" cy="457047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err="1">
              <a:latin typeface="Segoe UI" pitchFamily="34" charset="0"/>
              <a:ea typeface="Segoe UI" pitchFamily="34" charset="0"/>
              <a:cs typeface="Segoe UI" pitchFamily="34" charset="0"/>
            </a:endParaRPr>
          </a:p>
        </p:txBody>
      </p:sp>
      <p:sp>
        <p:nvSpPr>
          <p:cNvPr id="17" name="Text Placeholder 12"/>
          <p:cNvSpPr>
            <a:spLocks noGrp="1"/>
          </p:cNvSpPr>
          <p:nvPr>
            <p:ph type="body" sz="quarter" idx="14" hasCustomPrompt="1"/>
          </p:nvPr>
        </p:nvSpPr>
        <p:spPr>
          <a:xfrm>
            <a:off x="4173246" y="1600200"/>
            <a:ext cx="3858207" cy="457047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err="1">
              <a:latin typeface="Segoe UI" pitchFamily="34" charset="0"/>
              <a:ea typeface="Segoe UI" pitchFamily="34" charset="0"/>
              <a:cs typeface="Segoe UI" pitchFamily="34" charset="0"/>
            </a:endParaRPr>
          </a:p>
        </p:txBody>
      </p:sp>
      <p:sp>
        <p:nvSpPr>
          <p:cNvPr id="18" name="Text Placeholder 12"/>
          <p:cNvSpPr>
            <a:spLocks noGrp="1"/>
          </p:cNvSpPr>
          <p:nvPr>
            <p:ph type="body" sz="quarter" idx="15" hasCustomPrompt="1"/>
          </p:nvPr>
        </p:nvSpPr>
        <p:spPr>
          <a:xfrm>
            <a:off x="7952793" y="1600962"/>
            <a:ext cx="3858207" cy="457047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717776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3" name="Content Placeholder 8"/>
          <p:cNvSpPr>
            <a:spLocks noGrp="1"/>
          </p:cNvSpPr>
          <p:nvPr>
            <p:ph sz="quarter" idx="16" hasCustomPrompt="1"/>
          </p:nvPr>
        </p:nvSpPr>
        <p:spPr>
          <a:xfrm>
            <a:off x="228600" y="4851400"/>
            <a:ext cx="3840480" cy="1322832"/>
          </a:xfrm>
        </p:spPr>
        <p:txBody>
          <a:bodyPr lIns="137160" rIns="137160" bIns="137160">
            <a:normAutofit/>
          </a:bodyPr>
          <a:lstStyle>
            <a:lvl1pPr>
              <a:lnSpc>
                <a:spcPct val="100000"/>
              </a:lnSpc>
              <a:spcAft>
                <a:spcPts val="1200"/>
              </a:spcAft>
              <a:defRPr kumimoji="0" lang="en-US" sz="2800" b="0" i="0" u="none" strike="noStrike" kern="1200" cap="none" spc="0" normalizeH="0" baseline="0" noProof="0" dirty="0" smtClean="0">
                <a:ln>
                  <a:noFill/>
                </a:ln>
                <a:gradFill>
                  <a:gsLst>
                    <a:gs pos="11765">
                      <a:schemeClr val="tx2"/>
                    </a:gs>
                    <a:gs pos="38000">
                      <a:schemeClr val="tx2"/>
                    </a:gs>
                  </a:gsLst>
                  <a:lin ang="5400000" scaled="0"/>
                </a:gradFill>
                <a:effectLst/>
                <a:uLnTx/>
                <a:uFillTx/>
                <a:latin typeface="Segoe UI Light"/>
                <a:ea typeface="Segoe UI" pitchFamily="34" charset="0"/>
                <a:cs typeface="Segoe UI" pitchFamily="34" charset="0"/>
              </a:defRPr>
            </a:lvl1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a:t>
            </a:r>
            <a:br>
              <a:rPr lang="en-US" dirty="0"/>
            </a:br>
            <a:r>
              <a:rPr lang="en-US" dirty="0"/>
              <a:t>text styles</a:t>
            </a:r>
          </a:p>
        </p:txBody>
      </p:sp>
      <p:sp>
        <p:nvSpPr>
          <p:cNvPr id="17" name="Content Placeholder 8"/>
          <p:cNvSpPr>
            <a:spLocks noGrp="1"/>
          </p:cNvSpPr>
          <p:nvPr>
            <p:ph sz="quarter" idx="17" hasCustomPrompt="1"/>
          </p:nvPr>
        </p:nvSpPr>
        <p:spPr>
          <a:xfrm>
            <a:off x="4151344" y="4851400"/>
            <a:ext cx="3840480" cy="1322832"/>
          </a:xfrm>
        </p:spPr>
        <p:txBody>
          <a:bodyPr lIns="137160" rIns="137160" bIns="137160">
            <a:normAutofit/>
          </a:bodyPr>
          <a:lstStyle>
            <a:lvl1pPr marL="0" marR="0" indent="0" algn="l" defTabSz="1088078" rtl="0" eaLnBrk="1" fontAlgn="auto" latinLnBrk="0" hangingPunct="1">
              <a:lnSpc>
                <a:spcPct val="100000"/>
              </a:lnSpc>
              <a:spcBef>
                <a:spcPts val="1800"/>
              </a:spcBef>
              <a:spcAft>
                <a:spcPts val="0"/>
              </a:spcAft>
              <a:buClr>
                <a:srgbClr val="0072C6"/>
              </a:buClr>
              <a:buSzPct val="100000"/>
              <a:buFont typeface="Wingdings" pitchFamily="2" charset="2"/>
              <a:buNone/>
              <a:tabLst/>
              <a:defRPr kumimoji="0" lang="en-US" sz="2800" b="0" i="0" u="none" strike="noStrike" kern="1200" cap="none" spc="0" normalizeH="0" baseline="0" noProof="0" dirty="0" smtClean="0">
                <a:ln>
                  <a:noFill/>
                </a:ln>
                <a:gradFill>
                  <a:gsLst>
                    <a:gs pos="14706">
                      <a:schemeClr val="tx2"/>
                    </a:gs>
                    <a:gs pos="41000">
                      <a:schemeClr val="tx2"/>
                    </a:gs>
                  </a:gsLst>
                  <a:lin ang="5400000" scaled="0"/>
                </a:gradFill>
                <a:effectLst/>
                <a:uLnTx/>
                <a:uFillTx/>
                <a:latin typeface="Segoe UI Light"/>
                <a:ea typeface="Segoe UI" pitchFamily="34" charset="0"/>
                <a:cs typeface="Segoe UI" pitchFamily="34" charset="0"/>
              </a:defRPr>
            </a:lvl1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a:t>
            </a:r>
            <a:br>
              <a:rPr lang="en-US" dirty="0"/>
            </a:br>
            <a:r>
              <a:rPr lang="en-US" dirty="0"/>
              <a:t>text styles</a:t>
            </a:r>
          </a:p>
        </p:txBody>
      </p:sp>
      <p:sp>
        <p:nvSpPr>
          <p:cNvPr id="18" name="Content Placeholder 8"/>
          <p:cNvSpPr>
            <a:spLocks noGrp="1"/>
          </p:cNvSpPr>
          <p:nvPr>
            <p:ph sz="quarter" idx="18" hasCustomPrompt="1"/>
          </p:nvPr>
        </p:nvSpPr>
        <p:spPr>
          <a:xfrm>
            <a:off x="8074089" y="4851400"/>
            <a:ext cx="3840480" cy="1322832"/>
          </a:xfrm>
        </p:spPr>
        <p:txBody>
          <a:bodyPr lIns="137160" rIns="137160" bIns="13716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800" b="0" i="0" u="none" strike="noStrike" kern="1200" cap="none" spc="0" normalizeH="0" baseline="0" noProof="0"/>
            </a:lvl1pPr>
          </a:lstStyle>
          <a:p>
            <a:pPr lvl="0"/>
            <a:r>
              <a:rPr lang="en-US" dirty="0"/>
              <a:t>Click to edit Master </a:t>
            </a:r>
            <a:br>
              <a:rPr lang="en-US" dirty="0"/>
            </a:br>
            <a:r>
              <a:rPr lang="en-US" dirty="0"/>
              <a:t>text styles</a:t>
            </a:r>
          </a:p>
        </p:txBody>
      </p:sp>
      <p:sp>
        <p:nvSpPr>
          <p:cNvPr id="4" name="Text Placeholder 3"/>
          <p:cNvSpPr>
            <a:spLocks noGrp="1"/>
          </p:cNvSpPr>
          <p:nvPr>
            <p:ph type="body" sz="quarter" idx="19" hasCustomPrompt="1"/>
          </p:nvPr>
        </p:nvSpPr>
        <p:spPr>
          <a:xfrm>
            <a:off x="228600" y="1597025"/>
            <a:ext cx="3840479" cy="3254375"/>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a:latin typeface="Segoe UI" pitchFamily="34" charset="0"/>
              <a:ea typeface="Segoe UI" pitchFamily="34" charset="0"/>
              <a:cs typeface="Segoe UI" pitchFamily="34" charset="0"/>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4" name="Text Placeholder 3"/>
          <p:cNvSpPr>
            <a:spLocks noGrp="1"/>
          </p:cNvSpPr>
          <p:nvPr>
            <p:ph type="body" sz="quarter" idx="20" hasCustomPrompt="1"/>
          </p:nvPr>
        </p:nvSpPr>
        <p:spPr>
          <a:xfrm>
            <a:off x="4162078" y="1597025"/>
            <a:ext cx="3840479" cy="3254375"/>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a:latin typeface="Segoe UI" pitchFamily="34" charset="0"/>
              <a:ea typeface="Segoe UI" pitchFamily="34" charset="0"/>
              <a:cs typeface="Segoe UI" pitchFamily="34" charset="0"/>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9" name="Text Placeholder 3"/>
          <p:cNvSpPr>
            <a:spLocks noGrp="1"/>
          </p:cNvSpPr>
          <p:nvPr>
            <p:ph type="body" sz="quarter" idx="21" hasCustomPrompt="1"/>
          </p:nvPr>
        </p:nvSpPr>
        <p:spPr>
          <a:xfrm>
            <a:off x="8084821" y="1597025"/>
            <a:ext cx="3840479" cy="3254375"/>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a:latin typeface="Segoe UI" pitchFamily="34" charset="0"/>
              <a:ea typeface="Segoe UI" pitchFamily="34" charset="0"/>
              <a:cs typeface="Segoe UI" pitchFamily="34" charset="0"/>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24666630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Click to 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Click to 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Click to 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9487605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6CEEA4-7221-4E38-BF39-57A2C795084E}" type="datetime1">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4904542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solidFill>
                <a:srgbClr val="505050"/>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8464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8" name="Title 1"/>
          <p:cNvSpPr>
            <a:spLocks noGrp="1"/>
          </p:cNvSpPr>
          <p:nvPr>
            <p:ph type="title"/>
          </p:nvPr>
        </p:nvSpPr>
        <p:spPr>
          <a:xfrm>
            <a:off x="1407886" y="293989"/>
            <a:ext cx="10517414" cy="682195"/>
          </a:xfrm>
        </p:spPr>
        <p:txBody>
          <a:bodyPr lIns="137160" tIns="91440" rIns="137160" bIns="137160"/>
          <a:lstStyle/>
          <a:p>
            <a:r>
              <a:rPr lang="en-US"/>
              <a:t>Click to edit Master title style</a:t>
            </a:r>
            <a:endParaRPr lang="en-US" dirty="0"/>
          </a:p>
        </p:txBody>
      </p:sp>
    </p:spTree>
    <p:extLst>
      <p:ext uri="{BB962C8B-B14F-4D97-AF65-F5344CB8AC3E}">
        <p14:creationId xmlns:p14="http://schemas.microsoft.com/office/powerpoint/2010/main" val="236069091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1181100"/>
            <a:ext cx="2469118" cy="2612424"/>
          </a:xfrm>
        </p:spPr>
        <p:txBody>
          <a:bodyPr anchor="t"/>
          <a:lstStyle>
            <a:lvl1pPr>
              <a:defRPr>
                <a:gradFill>
                  <a:gsLst>
                    <a:gs pos="1250">
                      <a:schemeClr val="tx1"/>
                    </a:gs>
                    <a:gs pos="100000">
                      <a:schemeClr val="tx1"/>
                    </a:gs>
                  </a:gsLst>
                  <a:lin ang="0" scaled="0"/>
                </a:gradFill>
              </a:defRPr>
            </a:lvl1pPr>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354121385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sp>
        <p:nvSpPr>
          <p:cNvPr id="11" name="Title 1"/>
          <p:cNvSpPr>
            <a:spLocks noGrp="1"/>
          </p:cNvSpPr>
          <p:nvPr>
            <p:ph type="title"/>
          </p:nvPr>
        </p:nvSpPr>
        <p:spPr>
          <a:xfrm>
            <a:off x="1407886" y="293989"/>
            <a:ext cx="10517414" cy="682195"/>
          </a:xfrm>
        </p:spPr>
        <p:txBody>
          <a:bodyPr lIns="137160" tIns="91440" rIns="137160" bIns="137160"/>
          <a:lstStyle/>
          <a:p>
            <a:r>
              <a:rPr lang="en-US"/>
              <a:t>Click to edit Master title style</a:t>
            </a:r>
            <a:endParaRPr lang="en-US" dirty="0"/>
          </a:p>
        </p:txBody>
      </p:sp>
    </p:spTree>
    <p:extLst>
      <p:ext uri="{BB962C8B-B14F-4D97-AF65-F5344CB8AC3E}">
        <p14:creationId xmlns:p14="http://schemas.microsoft.com/office/powerpoint/2010/main" val="112471031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424387018"/>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824"/>
            <a:ext cx="12192000" cy="6858000"/>
          </a:xfrm>
        </p:spPr>
        <p:txBody>
          <a:bodyPr/>
          <a:lstStyle>
            <a:lvl1pPr>
              <a:defRPr baseline="0">
                <a:gradFill>
                  <a:gsLst>
                    <a:gs pos="1250">
                      <a:schemeClr val="bg1"/>
                    </a:gs>
                    <a:gs pos="100000">
                      <a:schemeClr val="bg1"/>
                    </a:gs>
                  </a:gsLst>
                  <a:lin ang="0" scaled="0"/>
                </a:gradFill>
              </a:defRPr>
            </a:lvl1pPr>
          </a:lstStyle>
          <a:p>
            <a:r>
              <a:rPr lang="en-US" dirty="0"/>
              <a:t>Click on icon to</a:t>
            </a:r>
            <a:br>
              <a:rPr lang="en-US" dirty="0"/>
            </a:br>
            <a:r>
              <a:rPr lang="en-US" dirty="0"/>
              <a:t>insert picture then</a:t>
            </a:r>
            <a:br>
              <a:rPr lang="en-US" dirty="0"/>
            </a:br>
            <a:r>
              <a:rPr lang="en-US" dirty="0"/>
              <a:t>send to back</a:t>
            </a:r>
          </a:p>
        </p:txBody>
      </p:sp>
      <p:sp useBgFill="1">
        <p:nvSpPr>
          <p:cNvPr id="2" name="Rectangle 1"/>
          <p:cNvSpPr/>
          <p:nvPr userDrawn="1"/>
        </p:nvSpPr>
        <p:spPr>
          <a:xfrm>
            <a:off x="-5293" y="-4824"/>
            <a:ext cx="1681693" cy="1605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4885332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useBgFill="1">
        <p:nvSpPr>
          <p:cNvPr id="2" name="Rectangle 1"/>
          <p:cNvSpPr/>
          <p:nvPr userDrawn="1"/>
        </p:nvSpPr>
        <p:spPr>
          <a:xfrm>
            <a:off x="-5293" y="0"/>
            <a:ext cx="1630893"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p:nvPr>
        </p:nvSpPr>
        <p:spPr>
          <a:xfrm>
            <a:off x="0" y="-4824"/>
            <a:ext cx="12192000" cy="6865568"/>
          </a:xfrm>
        </p:spPr>
        <p:txBody>
          <a:bodyPr/>
          <a:lstStyle>
            <a:lvl1pPr>
              <a:defRPr baseline="0">
                <a:solidFill>
                  <a:schemeClr val="tx1"/>
                </a:solidFill>
              </a:defRPr>
            </a:lvl1pPr>
          </a:lstStyle>
          <a:p>
            <a:endParaRPr lang="en-US" dirty="0"/>
          </a:p>
        </p:txBody>
      </p:sp>
    </p:spTree>
    <p:extLst>
      <p:ext uri="{BB962C8B-B14F-4D97-AF65-F5344CB8AC3E}">
        <p14:creationId xmlns:p14="http://schemas.microsoft.com/office/powerpoint/2010/main" val="31595171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ta Platform University header">
    <p:spTree>
      <p:nvGrpSpPr>
        <p:cNvPr id="1" name=""/>
        <p:cNvGrpSpPr/>
        <p:nvPr/>
      </p:nvGrpSpPr>
      <p:grpSpPr>
        <a:xfrm>
          <a:off x="0" y="0"/>
          <a:ext cx="0" cy="0"/>
          <a:chOff x="0" y="0"/>
          <a:chExt cx="0" cy="0"/>
        </a:xfrm>
      </p:grpSpPr>
      <p:sp>
        <p:nvSpPr>
          <p:cNvPr id="7" name="TextBox 6"/>
          <p:cNvSpPr txBox="1"/>
          <p:nvPr userDrawn="1"/>
        </p:nvSpPr>
        <p:spPr>
          <a:xfrm>
            <a:off x="1309934" y="289511"/>
            <a:ext cx="10612827" cy="941520"/>
          </a:xfrm>
          <a:prstGeom prst="rect">
            <a:avLst/>
          </a:prstGeom>
          <a:noFill/>
        </p:spPr>
        <p:txBody>
          <a:bodyPr wrap="square" lIns="179285" tIns="143428" rIns="179285" bIns="143428" rtlCol="0">
            <a:spAutoFit/>
          </a:bodyPr>
          <a:lstStyle/>
          <a:p>
            <a:pPr>
              <a:lnSpc>
                <a:spcPct val="90000"/>
              </a:lnSpc>
              <a:spcAft>
                <a:spcPts val="588"/>
              </a:spcAft>
            </a:pPr>
            <a:r>
              <a:rPr lang="en-US" sz="4705" spc="-100" dirty="0">
                <a:ln w="3175">
                  <a:noFill/>
                </a:ln>
                <a:gradFill>
                  <a:gsLst>
                    <a:gs pos="1250">
                      <a:srgbClr val="505050"/>
                    </a:gs>
                    <a:gs pos="100000">
                      <a:srgbClr val="505050"/>
                    </a:gs>
                  </a:gsLst>
                  <a:lin ang="5400000" scaled="0"/>
                </a:gradFill>
                <a:latin typeface="Segoe UI Light"/>
                <a:cs typeface="Segoe UI" pitchFamily="34" charset="0"/>
              </a:rPr>
              <a:t>Data Platform University</a:t>
            </a:r>
          </a:p>
        </p:txBody>
      </p:sp>
      <p:sp>
        <p:nvSpPr>
          <p:cNvPr id="8" name="Text Placeholder 3"/>
          <p:cNvSpPr txBox="1">
            <a:spLocks/>
          </p:cNvSpPr>
          <p:nvPr userDrawn="1"/>
        </p:nvSpPr>
        <p:spPr>
          <a:xfrm>
            <a:off x="274638" y="1548292"/>
            <a:ext cx="11887200" cy="202517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gradFill>
                  <a:gsLst>
                    <a:gs pos="19608">
                      <a:srgbClr val="0072C6"/>
                    </a:gs>
                    <a:gs pos="48000">
                      <a:srgbClr val="0072C6"/>
                    </a:gs>
                  </a:gsLst>
                  <a:lin ang="5400000" scaled="0"/>
                </a:gradFill>
              </a:rPr>
              <a:t>Click to edit Master text styles</a:t>
            </a:r>
          </a:p>
          <a:p>
            <a:pPr lvl="1">
              <a:defRPr/>
            </a:pPr>
            <a:r>
              <a:rPr lang="en-US" dirty="0">
                <a:gradFill>
                  <a:gsLst>
                    <a:gs pos="1250">
                      <a:srgbClr val="505050"/>
                    </a:gs>
                    <a:gs pos="100000">
                      <a:srgbClr val="505050"/>
                    </a:gs>
                  </a:gsLst>
                  <a:lin ang="5400000" scaled="0"/>
                </a:gradFill>
              </a:rPr>
              <a:t>Second level</a:t>
            </a:r>
          </a:p>
          <a:p>
            <a:pPr lvl="2">
              <a:defRPr/>
            </a:pPr>
            <a:r>
              <a:rPr lang="en-US" dirty="0">
                <a:gradFill>
                  <a:gsLst>
                    <a:gs pos="1250">
                      <a:srgbClr val="505050"/>
                    </a:gs>
                    <a:gs pos="100000">
                      <a:srgbClr val="505050"/>
                    </a:gs>
                  </a:gsLst>
                  <a:lin ang="5400000" scaled="0"/>
                </a:gradFill>
              </a:rPr>
              <a:t>Third level</a:t>
            </a:r>
          </a:p>
          <a:p>
            <a:pPr lvl="3">
              <a:defRPr/>
            </a:pPr>
            <a:r>
              <a:rPr lang="en-US" dirty="0">
                <a:gradFill>
                  <a:gsLst>
                    <a:gs pos="1250">
                      <a:srgbClr val="505050"/>
                    </a:gs>
                    <a:gs pos="100000">
                      <a:srgbClr val="505050"/>
                    </a:gs>
                  </a:gsLst>
                  <a:lin ang="5400000" scaled="0"/>
                </a:gradFill>
              </a:rPr>
              <a:t>Fourth level</a:t>
            </a:r>
          </a:p>
          <a:p>
            <a:pPr lvl="4">
              <a:defRPr/>
            </a:pPr>
            <a:r>
              <a:rPr lang="en-US" dirty="0">
                <a:gradFill>
                  <a:gsLst>
                    <a:gs pos="1250">
                      <a:srgbClr val="505050"/>
                    </a:gs>
                    <a:gs pos="100000">
                      <a:srgbClr val="505050"/>
                    </a:gs>
                  </a:gsLst>
                  <a:lin ang="5400000" scaled="0"/>
                </a:gradFill>
              </a:rPr>
              <a:t>Fifth level</a:t>
            </a:r>
          </a:p>
        </p:txBody>
      </p:sp>
    </p:spTree>
    <p:extLst>
      <p:ext uri="{BB962C8B-B14F-4D97-AF65-F5344CB8AC3E}">
        <p14:creationId xmlns:p14="http://schemas.microsoft.com/office/powerpoint/2010/main" val="11351636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7" name="TextBox 6"/>
          <p:cNvSpPr txBox="1"/>
          <p:nvPr userDrawn="1"/>
        </p:nvSpPr>
        <p:spPr bwMode="gray">
          <a:xfrm>
            <a:off x="275432" y="2971800"/>
            <a:ext cx="2706687" cy="914400"/>
          </a:xfrm>
          <a:prstGeom prst="rect">
            <a:avLst/>
          </a:prstGeom>
        </p:spPr>
        <p:txBody>
          <a:bodyPr vert="horz" wrap="none" lIns="91440" tIns="91440" rIns="91440" bIns="91440" rtlCol="0" anchor="t">
            <a:noAutofit/>
          </a:bodyPr>
          <a:lstStyle/>
          <a:p>
            <a:pPr>
              <a:buFont typeface="Wingdings" pitchFamily="2" charset="2"/>
              <a:buNone/>
            </a:pPr>
            <a:r>
              <a:rPr lang="en-US" sz="4800" b="1" spc="300" dirty="0">
                <a:gradFill>
                  <a:gsLst>
                    <a:gs pos="8824">
                      <a:srgbClr val="0072C6">
                        <a:lumMod val="60000"/>
                        <a:lumOff val="40000"/>
                      </a:srgbClr>
                    </a:gs>
                    <a:gs pos="24000">
                      <a:srgbClr val="0072C6">
                        <a:lumMod val="60000"/>
                        <a:lumOff val="40000"/>
                      </a:srgbClr>
                    </a:gs>
                  </a:gsLst>
                  <a:lin ang="5400000" scaled="0"/>
                </a:gradFill>
                <a:ea typeface="Segoe UI" pitchFamily="34" charset="0"/>
                <a:cs typeface="Segoe UI" pitchFamily="34" charset="0"/>
              </a:rPr>
              <a:t>Q&amp;A</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263454"/>
            <a:ext cx="1737792" cy="639069"/>
          </a:xfrm>
          <a:prstGeom prst="rect">
            <a:avLst/>
          </a:prstGeom>
        </p:spPr>
      </p:pic>
    </p:spTree>
    <p:extLst>
      <p:ext uri="{BB962C8B-B14F-4D97-AF65-F5344CB8AC3E}">
        <p14:creationId xmlns:p14="http://schemas.microsoft.com/office/powerpoint/2010/main" val="1228171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p:cNvSpPr/>
          <p:nvPr userDrawn="1"/>
        </p:nvSpPr>
        <p:spPr>
          <a:xfrm>
            <a:off x="0"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263454"/>
            <a:ext cx="1737792" cy="639069"/>
          </a:xfrm>
          <a:prstGeom prst="rect">
            <a:avLst/>
          </a:prstGeom>
        </p:spPr>
      </p:pic>
      <p:sp>
        <p:nvSpPr>
          <p:cNvPr id="9" name="TextBox 8"/>
          <p:cNvSpPr txBox="1"/>
          <p:nvPr userDrawn="1"/>
        </p:nvSpPr>
        <p:spPr>
          <a:xfrm>
            <a:off x="275432" y="2971800"/>
            <a:ext cx="2706687" cy="914400"/>
          </a:xfrm>
          <a:prstGeom prst="rect">
            <a:avLst/>
          </a:prstGeom>
        </p:spPr>
        <p:txBody>
          <a:bodyPr vert="horz" wrap="none" lIns="91440" tIns="91440" rIns="91440" bIns="91440" rtlCol="0" anchor="t">
            <a:noAutofit/>
          </a:bodyPr>
          <a:lstStyle/>
          <a:p>
            <a:pPr>
              <a:buFont typeface="Wingdings" pitchFamily="2" charset="2"/>
              <a:buNone/>
            </a:pPr>
            <a:r>
              <a:rPr lang="en-US" sz="4800" b="1" spc="300" dirty="0">
                <a:gradFill>
                  <a:gsLst>
                    <a:gs pos="41176">
                      <a:srgbClr val="0072C6"/>
                    </a:gs>
                    <a:gs pos="93000">
                      <a:srgbClr val="0072C6"/>
                    </a:gs>
                  </a:gsLst>
                  <a:lin ang="5400000" scaled="0"/>
                </a:gradFill>
                <a:ea typeface="Segoe UI" pitchFamily="34" charset="0"/>
                <a:cs typeface="Segoe UI" pitchFamily="34" charset="0"/>
              </a:rPr>
              <a:t>Q&amp;A</a:t>
            </a:r>
          </a:p>
        </p:txBody>
      </p:sp>
    </p:spTree>
    <p:extLst>
      <p:ext uri="{BB962C8B-B14F-4D97-AF65-F5344CB8AC3E}">
        <p14:creationId xmlns:p14="http://schemas.microsoft.com/office/powerpoint/2010/main" val="16937327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C0C9D9-C9AB-455D-BDC6-C2004F5B98A1}" type="datetime1">
              <a:rPr lang="en-US" smtClean="0"/>
              <a:t>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27844990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6103221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Microsoft logo w/photo">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hidden">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90683" y="2899239"/>
            <a:ext cx="2881117" cy="1059525"/>
          </a:xfrm>
          <a:prstGeom prst="rect">
            <a:avLst/>
          </a:prstGeom>
        </p:spPr>
      </p:pic>
    </p:spTree>
    <p:extLst>
      <p:ext uri="{BB962C8B-B14F-4D97-AF65-F5344CB8AC3E}">
        <p14:creationId xmlns:p14="http://schemas.microsoft.com/office/powerpoint/2010/main" val="9258209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0683" y="2899239"/>
            <a:ext cx="2881117" cy="1059525"/>
          </a:xfrm>
          <a:prstGeom prst="rect">
            <a:avLst/>
          </a:prstGeom>
        </p:spPr>
      </p:pic>
    </p:spTree>
    <p:extLst>
      <p:ext uri="{BB962C8B-B14F-4D97-AF65-F5344CB8AC3E}">
        <p14:creationId xmlns:p14="http://schemas.microsoft.com/office/powerpoint/2010/main" val="24386665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0683" y="2899239"/>
            <a:ext cx="2881117" cy="1059525"/>
          </a:xfrm>
          <a:prstGeom prst="rect">
            <a:avLst/>
          </a:prstGeom>
        </p:spPr>
      </p:pic>
    </p:spTree>
    <p:extLst>
      <p:ext uri="{BB962C8B-B14F-4D97-AF65-F5344CB8AC3E}">
        <p14:creationId xmlns:p14="http://schemas.microsoft.com/office/powerpoint/2010/main" val="398756950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Non-bulleted CHE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1557" y="1523828"/>
            <a:ext cx="11653523" cy="1985641"/>
          </a:xfrm>
        </p:spPr>
        <p:txBody>
          <a:bodyPr/>
          <a:lstStyle>
            <a:lvl1pPr marL="0" indent="0">
              <a:buNone/>
              <a:defRPr>
                <a:solidFill>
                  <a:schemeClr val="tx2"/>
                </a:solidFill>
              </a:defRPr>
            </a:lvl1pPr>
            <a:lvl2pPr marL="336145" indent="-336145">
              <a:buClr>
                <a:schemeClr val="tx2"/>
              </a:buClr>
              <a:buFont typeface="Wingdings" panose="05000000000000000000" pitchFamily="2" charset="2"/>
              <a:buChar char="ü"/>
              <a:defRPr sz="1961"/>
            </a:lvl2pPr>
            <a:lvl3pPr marL="393726"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5503017"/>
      </p:ext>
    </p:extLst>
  </p:cSld>
  <p:clrMapOvr>
    <a:masterClrMapping/>
  </p:clrMapOvr>
  <p:transition>
    <p:fade/>
  </p:transition>
  <p:extLst>
    <p:ext uri="{DCECCB84-F9BA-43D5-87BE-67443E8EF086}">
      <p15:sldGuideLst xmlns:p15="http://schemas.microsoft.com/office/powerpoint/2012/main">
        <p15:guide id="1" orient="horz" pos="97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dirty="0"/>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5743906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attern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dirty="0"/>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1885280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32173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0034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53200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3C5BCD-6DDD-4F43-9B4A-76F841407A62}" type="datetime1">
              <a:rPr lang="en-US" smtClean="0"/>
              <a:t>2/27/2017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1130065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877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604121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117127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245673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pic>
        <p:nvPicPr>
          <p:cNvPr id="5" name="Picture 4"/>
          <p:cNvPicPr>
            <a:picLocks noChangeAspect="1"/>
          </p:cNvPicPr>
          <p:nvPr userDrawn="1"/>
        </p:nvPicPr>
        <p:blipFill>
          <a:blip r:embed="rId3"/>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59021376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15488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61089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9885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51442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23787"/>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4075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233C74-98AE-4948-9072-93B2904FE0B0}" type="datetime1">
              <a:rPr lang="en-US" smtClean="0"/>
              <a:t>2/27/2017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14979048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77776"/>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971516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EA6FE43-8858-4A2A-90C0-194B19FF435E}" type="datetime1">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3792598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770731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No til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black">
          <a:xfrm>
            <a:off x="287915" y="2263495"/>
            <a:ext cx="11653523" cy="2245163"/>
          </a:xfrm>
          <a:prstGeom prst="rect">
            <a:avLst/>
          </a:prstGeom>
          <a:noFill/>
        </p:spPr>
        <p:txBody>
          <a:bodyPr wrap="square" lIns="179285" tIns="143428" rIns="179285" bIns="143428" rtlCol="0">
            <a:spAutoFit/>
          </a:bodyPr>
          <a:lstStyle/>
          <a:p>
            <a:pPr>
              <a:lnSpc>
                <a:spcPct val="90000"/>
              </a:lnSpc>
              <a:spcAft>
                <a:spcPts val="588"/>
              </a:spcAft>
            </a:pPr>
            <a:r>
              <a:rPr lang="en-US" sz="7058" dirty="0">
                <a:gradFill>
                  <a:gsLst>
                    <a:gs pos="2917">
                      <a:schemeClr val="tx1"/>
                    </a:gs>
                    <a:gs pos="30000">
                      <a:schemeClr val="tx1"/>
                    </a:gs>
                  </a:gsLst>
                  <a:lin ang="5400000" scaled="0"/>
                </a:gradFill>
                <a:latin typeface="+mj-lt"/>
              </a:rPr>
              <a:t>Machine Learning, Analytics, &amp; Data Science Conference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8758" y="479504"/>
            <a:ext cx="1522404" cy="326167"/>
          </a:xfrm>
          <a:prstGeom prst="rect">
            <a:avLst/>
          </a:prstGeom>
        </p:spPr>
      </p:pic>
      <p:sp>
        <p:nvSpPr>
          <p:cNvPr id="11" name="TextBox 10"/>
          <p:cNvSpPr txBox="1"/>
          <p:nvPr userDrawn="1"/>
        </p:nvSpPr>
        <p:spPr bwMode="black">
          <a:xfrm>
            <a:off x="287915" y="5663854"/>
            <a:ext cx="9994611" cy="914360"/>
          </a:xfrm>
          <a:prstGeom prst="rect">
            <a:avLst/>
          </a:prstGeom>
          <a:noFill/>
        </p:spPr>
        <p:txBody>
          <a:bodyPr wrap="square" lIns="179285" tIns="143428" rIns="179285" bIns="143428" rtlCol="0">
            <a:spAutoFit/>
          </a:bodyPr>
          <a:lstStyle/>
          <a:p>
            <a:pPr>
              <a:lnSpc>
                <a:spcPct val="90000"/>
              </a:lnSpc>
              <a:spcAft>
                <a:spcPts val="588"/>
              </a:spcAft>
            </a:pPr>
            <a:r>
              <a:rPr lang="en-US" sz="4509" dirty="0">
                <a:gradFill>
                  <a:gsLst>
                    <a:gs pos="2917">
                      <a:schemeClr val="tx1"/>
                    </a:gs>
                    <a:gs pos="30000">
                      <a:schemeClr val="tx1"/>
                    </a:gs>
                  </a:gsLst>
                  <a:lin ang="5400000" scaled="0"/>
                </a:gradFill>
                <a:latin typeface="+mj-lt"/>
              </a:rPr>
              <a:t>June 2–3, 2016  •  MSCC</a:t>
            </a:r>
          </a:p>
        </p:txBody>
      </p:sp>
    </p:spTree>
    <p:extLst>
      <p:ext uri="{BB962C8B-B14F-4D97-AF65-F5344CB8AC3E}">
        <p14:creationId xmlns:p14="http://schemas.microsoft.com/office/powerpoint/2010/main" val="53820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hoto_Animated">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ltGray">
          <a:xfrm>
            <a:off x="269239" y="1187621"/>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invGray">
          <a:xfrm>
            <a:off x="7440622" y="0"/>
            <a:ext cx="4751620" cy="6858623"/>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77419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hot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ltGray">
          <a:xfrm>
            <a:off x="269239" y="1187621"/>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invGray">
          <a:xfrm>
            <a:off x="7440622" y="0"/>
            <a:ext cx="4751620" cy="6858623"/>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8246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471263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724561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198476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07464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DE51F-0371-4FFA-A7B7-AFC488034FFF}" type="datetime1">
              <a:rPr lang="en-US" smtClean="0"/>
              <a:t>2/27/2017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7903127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6856710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69240" y="1186356"/>
            <a:ext cx="9859116" cy="2690921"/>
          </a:xfrm>
          <a:noFill/>
        </p:spPr>
        <p:txBody>
          <a:bodyPr tIns="91440" bIns="91440" anchor="t" anchorCtr="0">
            <a:no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black">
          <a:xfrm>
            <a:off x="269240" y="3877276"/>
            <a:ext cx="9860674" cy="1793104"/>
          </a:xfrm>
          <a:noFill/>
        </p:spPr>
        <p:txBody>
          <a:bodyPr lIns="182880" tIns="146304" rIns="182880" bIns="146304">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896952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69240" y="1186356"/>
            <a:ext cx="9859116" cy="3587473"/>
          </a:xfrm>
          <a:noFill/>
        </p:spPr>
        <p:txBody>
          <a:bodyPr tIns="91440" bIns="91440" anchor="t" anchorCtr="0">
            <a:no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27385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559037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867186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01270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499843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1387931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4481185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61527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70472A-5801-47B0-9C32-BA44C781055A}" type="datetime1">
              <a:rPr lang="en-US" smtClean="0"/>
              <a:t>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9711924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60642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08706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595228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64555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451263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0205" y="3083652"/>
            <a:ext cx="3227129" cy="692059"/>
          </a:xfrm>
          <a:prstGeom prst="rect">
            <a:avLst/>
          </a:prstGeom>
        </p:spPr>
      </p:pic>
    </p:spTree>
    <p:extLst>
      <p:ext uri="{BB962C8B-B14F-4D97-AF65-F5344CB8AC3E}">
        <p14:creationId xmlns:p14="http://schemas.microsoft.com/office/powerpoint/2010/main" val="161473685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0565074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661951-0DD8-4854-AAF5-AF5948232385}" type="datetime1">
              <a:rPr lang="en-US" smtClean="0"/>
              <a:t>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26535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image" Target="../media/image19.png"/><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theme" Target="../theme/theme4.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C60D8-7433-49C7-B492-8128DD6099E4}" type="datetime1">
              <a:rPr lang="en-US" smtClean="0"/>
              <a:t>2/27/2017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026B77-004C-4522-ACB4-7F5D94677171}" type="slidenum">
              <a:rPr lang="en-US" smtClean="0"/>
              <a:t>‹#›</a:t>
            </a:fld>
            <a:endParaRPr lang="en-US"/>
          </a:p>
        </p:txBody>
      </p:sp>
    </p:spTree>
    <p:extLst>
      <p:ext uri="{BB962C8B-B14F-4D97-AF65-F5344CB8AC3E}">
        <p14:creationId xmlns:p14="http://schemas.microsoft.com/office/powerpoint/2010/main" val="113789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07886" y="293989"/>
            <a:ext cx="10517414"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Tree>
    <p:extLst>
      <p:ext uri="{BB962C8B-B14F-4D97-AF65-F5344CB8AC3E}">
        <p14:creationId xmlns:p14="http://schemas.microsoft.com/office/powerpoint/2010/main" val="217522199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Lst>
  <p:transition>
    <p:fade/>
  </p:transition>
  <p:hf sldNum="0"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dirty="0"/>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164161270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36" r:id="rId16"/>
    <p:sldLayoutId id="2147483762" r:id="rId17"/>
    <p:sldLayoutId id="2147483763" r:id="rId18"/>
  </p:sldLayoutIdLst>
  <p:transition>
    <p:fade/>
  </p:transition>
  <p:hf sldNum="0" hdr="0" ftr="0" dt="0"/>
  <p:txStyles>
    <p:title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16556173"/>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7.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47.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47.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8" Type="http://schemas.openxmlformats.org/officeDocument/2006/relationships/image" Target="../media/image51.jp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21" Type="http://schemas.openxmlformats.org/officeDocument/2006/relationships/image" Target="../media/image64.png"/><Relationship Id="rId7" Type="http://schemas.openxmlformats.org/officeDocument/2006/relationships/image" Target="../media/image50.jpg"/><Relationship Id="rId12" Type="http://schemas.openxmlformats.org/officeDocument/2006/relationships/image" Target="../media/image55.jpg"/><Relationship Id="rId17" Type="http://schemas.openxmlformats.org/officeDocument/2006/relationships/image" Target="../media/image60.jpg"/><Relationship Id="rId2" Type="http://schemas.openxmlformats.org/officeDocument/2006/relationships/notesSlide" Target="../notesSlides/notesSlide21.xml"/><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47.xml"/><Relationship Id="rId6" Type="http://schemas.openxmlformats.org/officeDocument/2006/relationships/image" Target="../media/image49.jpg"/><Relationship Id="rId11" Type="http://schemas.openxmlformats.org/officeDocument/2006/relationships/image" Target="../media/image54.jpg"/><Relationship Id="rId5" Type="http://schemas.openxmlformats.org/officeDocument/2006/relationships/image" Target="../media/image48.png"/><Relationship Id="rId15" Type="http://schemas.openxmlformats.org/officeDocument/2006/relationships/image" Target="../media/image58.jpg"/><Relationship Id="rId10" Type="http://schemas.openxmlformats.org/officeDocument/2006/relationships/image" Target="../media/image53.jp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jpg"/><Relationship Id="rId14" Type="http://schemas.openxmlformats.org/officeDocument/2006/relationships/image" Target="../media/image57.jp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4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62.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hyperlink" Target="https://msdn.microsoft.com/en-us/microsoft-r/operationalize/admin-utility" TargetMode="External"/><Relationship Id="rId2" Type="http://schemas.openxmlformats.org/officeDocument/2006/relationships/notesSlide" Target="../notesSlides/notesSlide25.xml"/><Relationship Id="rId1" Type="http://schemas.openxmlformats.org/officeDocument/2006/relationships/slideLayout" Target="../slideLayouts/slideLayout62.xml"/><Relationship Id="rId6" Type="http://schemas.openxmlformats.org/officeDocument/2006/relationships/hyperlink" Target="https://msdn.microsoft.com/en-us/microsoft-r/operationalize/configuration-initial" TargetMode="External"/><Relationship Id="rId5" Type="http://schemas.openxmlformats.org/officeDocument/2006/relationships/image" Target="../media/image71.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jpeg"/><Relationship Id="rId7" Type="http://schemas.openxmlformats.org/officeDocument/2006/relationships/image" Target="../media/image76.jpeg"/><Relationship Id="rId12"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60.xml"/><Relationship Id="rId6" Type="http://schemas.openxmlformats.org/officeDocument/2006/relationships/image" Target="../media/image75.jpeg"/><Relationship Id="rId11" Type="http://schemas.openxmlformats.org/officeDocument/2006/relationships/image" Target="../media/image80.png"/><Relationship Id="rId5" Type="http://schemas.openxmlformats.org/officeDocument/2006/relationships/image" Target="../media/image74.jpeg"/><Relationship Id="rId10" Type="http://schemas.openxmlformats.org/officeDocument/2006/relationships/image" Target="../media/image79.jpeg"/><Relationship Id="rId4" Type="http://schemas.openxmlformats.org/officeDocument/2006/relationships/image" Target="../media/image73.jpeg"/><Relationship Id="rId9" Type="http://schemas.openxmlformats.org/officeDocument/2006/relationships/image" Target="../media/image7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49.xml"/><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61.xml"/></Relationships>
</file>

<file path=ppt/slides/_rels/slide41.xml.rels><?xml version="1.0" encoding="UTF-8" standalone="yes"?>
<Relationships xmlns="http://schemas.openxmlformats.org/package/2006/relationships"><Relationship Id="rId3" Type="http://schemas.openxmlformats.org/officeDocument/2006/relationships/hyperlink" Target="http://cran.r-project.org/web/packages/bigmemory/vignettes/Overview.pdf" TargetMode="External"/><Relationship Id="rId2" Type="http://schemas.openxmlformats.org/officeDocument/2006/relationships/notesSlide" Target="../notesSlides/notesSlide40.xml"/><Relationship Id="rId1" Type="http://schemas.openxmlformats.org/officeDocument/2006/relationships/slideLayout" Target="../slideLayouts/slideLayout47.xml"/><Relationship Id="rId5" Type="http://schemas.openxmlformats.org/officeDocument/2006/relationships/image" Target="../media/image89.png"/><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hyperlink" Target="http://cran.r-project.org/web/packages/bigmemory/vignettes/Overview.pdf" TargetMode="External"/><Relationship Id="rId2" Type="http://schemas.openxmlformats.org/officeDocument/2006/relationships/notesSlide" Target="../notesSlides/notesSlide41.xml"/><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47.xml"/><Relationship Id="rId4" Type="http://schemas.openxmlformats.org/officeDocument/2006/relationships/hyperlink" Target="https://cran.r-project.org/web/packages/ff/index.html"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cran.r-project.org/web/views/HighPerformanceComputing.html" TargetMode="External"/><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3" Type="http://schemas.openxmlformats.org/officeDocument/2006/relationships/hyperlink" Target="ftp://cran.r-project.org/pub/R/web/packages/foreach/vignettes/foreach.pdf" TargetMode="External"/><Relationship Id="rId2" Type="http://schemas.openxmlformats.org/officeDocument/2006/relationships/notesSlide" Target="../notesSlides/notesSlide44.xml"/><Relationship Id="rId1" Type="http://schemas.openxmlformats.org/officeDocument/2006/relationships/slideLayout" Target="../slideLayouts/slideLayout47.xml"/><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8" Type="http://schemas.openxmlformats.org/officeDocument/2006/relationships/hyperlink" Target="mailto:joagosta@microsoft.com" TargetMode="External"/><Relationship Id="rId3" Type="http://schemas.openxmlformats.org/officeDocument/2006/relationships/image" Target="../media/image26.png"/><Relationship Id="rId7" Type="http://schemas.openxmlformats.org/officeDocument/2006/relationships/hyperlink" Target="mailto:mez@microsoft.com" TargetMode="External"/><Relationship Id="rId2" Type="http://schemas.openxmlformats.org/officeDocument/2006/relationships/notesSlide" Target="../notesSlides/notesSlide45.xml"/><Relationship Id="rId1" Type="http://schemas.openxmlformats.org/officeDocument/2006/relationships/slideLayout" Target="../slideLayouts/slideLayout61.xml"/><Relationship Id="rId6" Type="http://schemas.openxmlformats.org/officeDocument/2006/relationships/hyperlink" Target="mailto:hangzh@microsoft.com" TargetMode="External"/><Relationship Id="rId5" Type="http://schemas.openxmlformats.org/officeDocument/2006/relationships/hyperlink" Target="mailto:rhorton@microsoft.com" TargetMode="External"/><Relationship Id="rId10" Type="http://schemas.openxmlformats.org/officeDocument/2006/relationships/hyperlink" Target="mailto:deguhath@microsoft.com" TargetMode="External"/><Relationship Id="rId4" Type="http://schemas.openxmlformats.org/officeDocument/2006/relationships/hyperlink" Target="mailto:vanja.paunic@microsoft.com" TargetMode="External"/><Relationship Id="rId9" Type="http://schemas.openxmlformats.org/officeDocument/2006/relationships/hyperlink" Target="mailto:marioinc@yahoo.com"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3" Type="http://schemas.openxmlformats.org/officeDocument/2006/relationships/hyperlink" Target="http://spectrum.ieee.org/static/index/2016/1/1/1/1/1/5/1/75/1/50/1/100/1/50/1/75/1/75/1/75/1/20/1/20/1/85/1/40/index/2016/1/1/1/1/1/25/1/25/1/50/1/25/1/25/1/50/1/25/1/25/1/100/1/100/1/25/1/40/index/2016/1/1/1/1/1/30/1/40/1/100/1/100/1/75/1/75/1/15/1/15/1/15/1/15/1/25/1/25/index/2016/1/1/1/1/1/50/1/50/1/50/1/50/1/50/1/50/1/50/1/50/1/50/1/50/1/50/1/50/" TargetMode="External"/><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7.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hyperlink" Target="http://www.burtchworks.com/2016/07/13/sas-r-python-survey-2016-tool-analytics-pros-prefer/" TargetMode="External"/><Relationship Id="rId2" Type="http://schemas.openxmlformats.org/officeDocument/2006/relationships/notesSlide" Target="../notesSlides/notesSlide7.xml"/><Relationship Id="rId1" Type="http://schemas.openxmlformats.org/officeDocument/2006/relationships/slideLayout" Target="../slideLayouts/slideLayout47.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7.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53357"/>
            <a:ext cx="12191999" cy="1627375"/>
          </a:xfrm>
        </p:spPr>
        <p:txBody>
          <a:bodyPr>
            <a:noAutofit/>
          </a:bodyPr>
          <a:lstStyle/>
          <a:p>
            <a:br>
              <a:rPr lang="en-US" sz="4800" dirty="0">
                <a:solidFill>
                  <a:schemeClr val="tx1">
                    <a:lumMod val="75000"/>
                    <a:lumOff val="25000"/>
                  </a:schemeClr>
                </a:solidFill>
                <a:latin typeface="Segoe UI" panose="020B0502040204020203" pitchFamily="34" charset="0"/>
                <a:cs typeface="Segoe UI" panose="020B0502040204020203" pitchFamily="34" charset="0"/>
              </a:rPr>
            </a:br>
            <a:r>
              <a:rPr lang="en-US" sz="4800" dirty="0">
                <a:solidFill>
                  <a:schemeClr val="tx1">
                    <a:lumMod val="75000"/>
                    <a:lumOff val="25000"/>
                  </a:schemeClr>
                </a:solidFill>
                <a:latin typeface="Segoe UI" panose="020B0502040204020203" pitchFamily="34" charset="0"/>
                <a:cs typeface="Segoe UI" panose="020B0502040204020203" pitchFamily="34" charset="0"/>
              </a:rPr>
              <a:t> </a:t>
            </a:r>
            <a:r>
              <a:rPr lang="en-US" sz="4800" b="1" dirty="0">
                <a:solidFill>
                  <a:schemeClr val="tx1">
                    <a:lumMod val="75000"/>
                    <a:lumOff val="25000"/>
                  </a:schemeClr>
                </a:solidFill>
                <a:latin typeface="Segoe UI" panose="020B0502040204020203" pitchFamily="34" charset="0"/>
                <a:cs typeface="Segoe UI" panose="020B0502040204020203" pitchFamily="34" charset="0"/>
              </a:rPr>
              <a:t>Using R for Scalable Data Analytics: Single Machines to Spark Clusters</a:t>
            </a:r>
            <a:endParaRPr lang="en-US" sz="48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 name="Rectangle 3"/>
          <p:cNvSpPr/>
          <p:nvPr/>
        </p:nvSpPr>
        <p:spPr>
          <a:xfrm>
            <a:off x="1374161" y="2297722"/>
            <a:ext cx="10014856" cy="1538883"/>
          </a:xfrm>
          <a:prstGeom prst="rect">
            <a:avLst/>
          </a:prstGeom>
        </p:spPr>
        <p:txBody>
          <a:bodyPr wrap="square">
            <a:spAutoFit/>
          </a:bodyPr>
          <a:lstStyle/>
          <a:p>
            <a:pPr algn="ctr"/>
            <a:r>
              <a:rPr lang="en-US" sz="2400" dirty="0">
                <a:solidFill>
                  <a:schemeClr val="tx1">
                    <a:lumMod val="75000"/>
                    <a:lumOff val="25000"/>
                  </a:schemeClr>
                </a:solidFill>
                <a:latin typeface="Segoe UI" panose="020B0502040204020203" pitchFamily="34" charset="0"/>
                <a:cs typeface="Segoe UI" panose="020B0502040204020203" pitchFamily="34" charset="0"/>
              </a:rPr>
              <a:t> John-Mark Agosta, Hang Zhang, Robert Horton, Mario Inchiosa, Srini Kumar, Katherine Zhao, Vanja Paunic and Debraj GuhaThakurta</a:t>
            </a:r>
          </a:p>
          <a:p>
            <a:pPr algn="ct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a:p>
            <a:pPr algn="ctr"/>
            <a:r>
              <a:rPr lang="en-US" sz="3200" dirty="0">
                <a:solidFill>
                  <a:schemeClr val="tx1">
                    <a:lumMod val="75000"/>
                    <a:lumOff val="25000"/>
                  </a:schemeClr>
                </a:solidFill>
                <a:latin typeface="Segoe UI" panose="020B0502040204020203" pitchFamily="34" charset="0"/>
                <a:cs typeface="Segoe UI" panose="020B0502040204020203" pitchFamily="34" charset="0"/>
              </a:rPr>
              <a:t>Microsoft</a:t>
            </a:r>
          </a:p>
        </p:txBody>
      </p:sp>
      <p:sp>
        <p:nvSpPr>
          <p:cNvPr id="7" name="TextBox 6"/>
          <p:cNvSpPr txBox="1"/>
          <p:nvPr/>
        </p:nvSpPr>
        <p:spPr>
          <a:xfrm>
            <a:off x="6267289" y="5147511"/>
            <a:ext cx="5714691" cy="1477328"/>
          </a:xfrm>
          <a:prstGeom prst="rect">
            <a:avLst/>
          </a:prstGeom>
          <a:solidFill>
            <a:srgbClr val="FFC000"/>
          </a:solidFill>
        </p:spPr>
        <p:txBody>
          <a:bodyPr wrap="square" rtlCol="0">
            <a:spAutoFit/>
          </a:bodyPr>
          <a:lstStyle/>
          <a:p>
            <a:r>
              <a:rPr lang="pt-BR" b="1" dirty="0">
                <a:latin typeface="Segoe UI" panose="020B0502040204020203" pitchFamily="34" charset="0"/>
                <a:cs typeface="Segoe UI" panose="020B0502040204020203" pitchFamily="34" charset="0"/>
              </a:rPr>
              <a:t>TUTORIAL MATERIAL &amp; SLIDES: </a:t>
            </a:r>
            <a:r>
              <a:rPr lang="pt-BR" sz="3600" b="1" dirty="0">
                <a:solidFill>
                  <a:srgbClr val="FF0000"/>
                </a:solidFill>
                <a:latin typeface="Segoe UI" panose="020B0502040204020203" pitchFamily="34" charset="0"/>
                <a:cs typeface="Segoe UI" panose="020B0502040204020203" pitchFamily="34" charset="0"/>
              </a:rPr>
              <a:t>tinyurl.com/Strata2017R</a:t>
            </a:r>
          </a:p>
          <a:p>
            <a:r>
              <a:rPr lang="pt-BR" b="1" dirty="0">
                <a:latin typeface="Segoe UI" panose="020B0502040204020203" pitchFamily="34" charset="0"/>
                <a:cs typeface="Segoe UI" panose="020B0502040204020203" pitchFamily="34" charset="0"/>
              </a:rPr>
              <a:t>ROOM: </a:t>
            </a:r>
            <a:r>
              <a:rPr lang="pt-BR" dirty="0">
                <a:latin typeface="Segoe UI" panose="020B0502040204020203" pitchFamily="34" charset="0"/>
                <a:cs typeface="Segoe UI" panose="020B0502040204020203" pitchFamily="34" charset="0"/>
              </a:rPr>
              <a:t>LL21 C/D, </a:t>
            </a:r>
            <a:r>
              <a:rPr lang="en-US" dirty="0">
                <a:latin typeface="Segoe UI" panose="020B0502040204020203" pitchFamily="34" charset="0"/>
                <a:cs typeface="Segoe UI" panose="020B0502040204020203" pitchFamily="34" charset="0"/>
              </a:rPr>
              <a:t>San Jose Convention Center</a:t>
            </a:r>
            <a:endParaRPr lang="pt-BR"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TIME: </a:t>
            </a:r>
            <a:r>
              <a:rPr lang="pt-BR" dirty="0">
                <a:latin typeface="Segoe UI" panose="020B0502040204020203" pitchFamily="34" charset="0"/>
                <a:cs typeface="Segoe UI" panose="020B0502040204020203" pitchFamily="34" charset="0"/>
              </a:rPr>
              <a:t>9:00am - 12:30pm, March 14th, 2017</a:t>
            </a:r>
          </a:p>
        </p:txBody>
      </p:sp>
      <p:pic>
        <p:nvPicPr>
          <p:cNvPr id="3" name="Picture 2"/>
          <p:cNvPicPr>
            <a:picLocks noChangeAspect="1"/>
          </p:cNvPicPr>
          <p:nvPr/>
        </p:nvPicPr>
        <p:blipFill>
          <a:blip r:embed="rId3"/>
          <a:stretch>
            <a:fillRect/>
          </a:stretch>
        </p:blipFill>
        <p:spPr>
          <a:xfrm>
            <a:off x="289952" y="4529339"/>
            <a:ext cx="3248025" cy="2095500"/>
          </a:xfrm>
          <a:prstGeom prst="rect">
            <a:avLst/>
          </a:prstGeom>
        </p:spPr>
      </p:pic>
      <p:sp>
        <p:nvSpPr>
          <p:cNvPr id="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a:t>
            </a:fld>
            <a:endParaRPr lang="en-US" sz="1200" dirty="0"/>
          </a:p>
        </p:txBody>
      </p:sp>
      <p:sp>
        <p:nvSpPr>
          <p:cNvPr id="9" name="TextBox 8"/>
          <p:cNvSpPr txBox="1"/>
          <p:nvPr/>
        </p:nvSpPr>
        <p:spPr>
          <a:xfrm>
            <a:off x="4674391" y="3998306"/>
            <a:ext cx="3414396" cy="369332"/>
          </a:xfrm>
          <a:prstGeom prst="rect">
            <a:avLst/>
          </a:prstGeom>
          <a:noFill/>
        </p:spPr>
        <p:txBody>
          <a:bodyPr wrap="none" rtlCol="0">
            <a:spAutoFit/>
          </a:bodyPr>
          <a:lstStyle/>
          <a:p>
            <a:r>
              <a:rPr lang="en-US" dirty="0"/>
              <a:t>Acknowledgement: Ali-Kazim Zaidi</a:t>
            </a:r>
          </a:p>
        </p:txBody>
      </p:sp>
    </p:spTree>
    <p:extLst>
      <p:ext uri="{BB962C8B-B14F-4D97-AF65-F5344CB8AC3E}">
        <p14:creationId xmlns:p14="http://schemas.microsoft.com/office/powerpoint/2010/main" val="3887593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9948678" cy="899537"/>
          </a:xfrm>
        </p:spPr>
        <p:txBody>
          <a:bodyPr/>
          <a:lstStyle/>
          <a:p>
            <a:r>
              <a:rPr lang="en-US" sz="4800" b="1" kern="0" dirty="0">
                <a:solidFill>
                  <a:srgbClr val="FFFFFF"/>
                </a:solidFill>
                <a:ea typeface="Segoe UI" pitchFamily="34" charset="0"/>
              </a:rPr>
              <a:t>Open source R is not enterprise class</a:t>
            </a:r>
            <a:endParaRPr lang="en-US" sz="4705" b="1" dirty="0">
              <a:solidFill>
                <a:schemeClr val="bg1"/>
              </a:solidFill>
            </a:endParaRPr>
          </a:p>
        </p:txBody>
      </p:sp>
      <p:sp>
        <p:nvSpPr>
          <p:cNvPr id="9" name="Content Placeholder 2"/>
          <p:cNvSpPr txBox="1">
            <a:spLocks/>
          </p:cNvSpPr>
          <p:nvPr/>
        </p:nvSpPr>
        <p:spPr>
          <a:xfrm>
            <a:off x="856871" y="4823429"/>
            <a:ext cx="2690052" cy="1269885"/>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0297" indent="0" algn="ctr" defTabSz="896386">
              <a:spcAft>
                <a:spcPts val="196"/>
              </a:spcAft>
              <a:buNone/>
            </a:pPr>
            <a:r>
              <a:rPr lang="en-US" sz="2800" dirty="0">
                <a:solidFill>
                  <a:schemeClr val="tx1">
                    <a:lumMod val="75000"/>
                    <a:lumOff val="25000"/>
                  </a:schemeClr>
                </a:solidFill>
                <a:latin typeface="+mn-lt"/>
              </a:rPr>
              <a:t>Inadequacy of Community Support</a:t>
            </a:r>
          </a:p>
        </p:txBody>
      </p:sp>
      <p:pic>
        <p:nvPicPr>
          <p:cNvPr id="2" name="Picture 1"/>
          <p:cNvPicPr>
            <a:picLocks noChangeAspect="1"/>
          </p:cNvPicPr>
          <p:nvPr/>
        </p:nvPicPr>
        <p:blipFill>
          <a:blip r:embed="rId3"/>
          <a:stretch>
            <a:fillRect/>
          </a:stretch>
        </p:blipFill>
        <p:spPr>
          <a:xfrm>
            <a:off x="573122" y="1923970"/>
            <a:ext cx="3257550" cy="2533650"/>
          </a:xfrm>
          <a:prstGeom prst="ellipse">
            <a:avLst/>
          </a:prstGeom>
          <a:ln>
            <a:noFill/>
          </a:ln>
          <a:effectLst>
            <a:softEdge rad="112500"/>
          </a:effectLst>
        </p:spPr>
      </p:pic>
      <p:pic>
        <p:nvPicPr>
          <p:cNvPr id="4" name="Picture 3"/>
          <p:cNvPicPr>
            <a:picLocks noChangeAspect="1"/>
          </p:cNvPicPr>
          <p:nvPr/>
        </p:nvPicPr>
        <p:blipFill>
          <a:blip r:embed="rId4"/>
          <a:stretch>
            <a:fillRect/>
          </a:stretch>
        </p:blipFill>
        <p:spPr>
          <a:xfrm>
            <a:off x="4467226" y="1895395"/>
            <a:ext cx="3257550" cy="2562225"/>
          </a:xfrm>
          <a:prstGeom prst="ellipse">
            <a:avLst/>
          </a:prstGeom>
          <a:ln>
            <a:noFill/>
          </a:ln>
          <a:effectLst>
            <a:softEdge rad="112500"/>
          </a:effectLst>
        </p:spPr>
      </p:pic>
      <p:pic>
        <p:nvPicPr>
          <p:cNvPr id="6" name="Picture 5"/>
          <p:cNvPicPr>
            <a:picLocks noChangeAspect="1"/>
          </p:cNvPicPr>
          <p:nvPr/>
        </p:nvPicPr>
        <p:blipFill>
          <a:blip r:embed="rId5"/>
          <a:stretch>
            <a:fillRect/>
          </a:stretch>
        </p:blipFill>
        <p:spPr>
          <a:xfrm>
            <a:off x="8421579" y="1895395"/>
            <a:ext cx="3248025" cy="2543175"/>
          </a:xfrm>
          <a:prstGeom prst="ellipse">
            <a:avLst/>
          </a:prstGeom>
          <a:ln>
            <a:noFill/>
          </a:ln>
          <a:effectLst>
            <a:softEdge rad="112500"/>
          </a:effectLst>
        </p:spPr>
      </p:pic>
      <p:sp>
        <p:nvSpPr>
          <p:cNvPr id="136" name="Content Placeholder 2"/>
          <p:cNvSpPr txBox="1">
            <a:spLocks/>
          </p:cNvSpPr>
          <p:nvPr/>
        </p:nvSpPr>
        <p:spPr>
          <a:xfrm>
            <a:off x="4750975" y="4823429"/>
            <a:ext cx="2690052" cy="1269885"/>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0297" indent="0" algn="ctr" defTabSz="896386">
              <a:spcAft>
                <a:spcPts val="196"/>
              </a:spcAft>
              <a:buNone/>
            </a:pPr>
            <a:r>
              <a:rPr lang="en-US" sz="2800" dirty="0">
                <a:solidFill>
                  <a:schemeClr val="tx1">
                    <a:lumMod val="75000"/>
                    <a:lumOff val="25000"/>
                  </a:schemeClr>
                </a:solidFill>
                <a:latin typeface="+mn-lt"/>
              </a:rPr>
              <a:t>Lack of Guaranteed Support Timeliness</a:t>
            </a:r>
          </a:p>
        </p:txBody>
      </p:sp>
      <p:sp>
        <p:nvSpPr>
          <p:cNvPr id="137" name="Content Placeholder 2"/>
          <p:cNvSpPr txBox="1">
            <a:spLocks/>
          </p:cNvSpPr>
          <p:nvPr/>
        </p:nvSpPr>
        <p:spPr>
          <a:xfrm>
            <a:off x="8700565" y="4823429"/>
            <a:ext cx="2690052" cy="1269885"/>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0297" indent="0" algn="ctr" defTabSz="896386">
              <a:spcAft>
                <a:spcPts val="196"/>
              </a:spcAft>
              <a:buNone/>
            </a:pPr>
            <a:r>
              <a:rPr lang="en-US" sz="2800" dirty="0">
                <a:solidFill>
                  <a:schemeClr val="tx1">
                    <a:lumMod val="75000"/>
                    <a:lumOff val="25000"/>
                  </a:schemeClr>
                </a:solidFill>
                <a:latin typeface="+mn-lt"/>
              </a:rPr>
              <a:t>No SLAs or Support Models</a:t>
            </a:r>
          </a:p>
        </p:txBody>
      </p:sp>
      <p:sp>
        <p:nvSpPr>
          <p:cNvPr id="10"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10</a:t>
            </a:fld>
            <a:endParaRPr lang="en-US" sz="1200" dirty="0"/>
          </a:p>
        </p:txBody>
      </p:sp>
    </p:spTree>
    <p:extLst>
      <p:ext uri="{BB962C8B-B14F-4D97-AF65-F5344CB8AC3E}">
        <p14:creationId xmlns:p14="http://schemas.microsoft.com/office/powerpoint/2010/main" val="180371717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Couple of scalable R solutions</a:t>
            </a:r>
          </a:p>
        </p:txBody>
      </p:sp>
      <p:sp>
        <p:nvSpPr>
          <p:cNvPr id="5" name="Content Placeholder 2"/>
          <p:cNvSpPr txBox="1">
            <a:spLocks/>
          </p:cNvSpPr>
          <p:nvPr/>
        </p:nvSpPr>
        <p:spPr>
          <a:xfrm>
            <a:off x="789039" y="1657979"/>
            <a:ext cx="10515600" cy="4906944"/>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lumMod val="75000"/>
                    <a:lumOff val="25000"/>
                  </a:schemeClr>
                </a:solidFill>
                <a:latin typeface="+mn-lt"/>
              </a:rPr>
              <a:t>R packages with for distributed computing [</a:t>
            </a:r>
            <a:r>
              <a:rPr lang="en-US" sz="3200" dirty="0">
                <a:solidFill>
                  <a:schemeClr val="accent2"/>
                </a:solidFill>
                <a:latin typeface="+mn-lt"/>
              </a:rPr>
              <a:t>Hands-on</a:t>
            </a:r>
            <a:r>
              <a:rPr lang="en-US" sz="3200" dirty="0">
                <a:solidFill>
                  <a:schemeClr val="tx1">
                    <a:lumMod val="75000"/>
                    <a:lumOff val="25000"/>
                  </a:schemeClr>
                </a:solidFill>
                <a:latin typeface="+mn-lt"/>
              </a:rPr>
              <a:t>]</a:t>
            </a:r>
          </a:p>
          <a:p>
            <a:pPr lvl="2"/>
            <a:r>
              <a:rPr lang="en-US" sz="2400" b="1" dirty="0" err="1">
                <a:solidFill>
                  <a:schemeClr val="accent2"/>
                </a:solidFill>
                <a:latin typeface="Courier New" panose="02070309020205020404" pitchFamily="49" charset="0"/>
                <a:cs typeface="Courier New" panose="02070309020205020404" pitchFamily="49" charset="0"/>
              </a:rPr>
              <a:t>SparkR</a:t>
            </a:r>
            <a:endParaRPr lang="en-US" sz="2400" b="1" dirty="0">
              <a:solidFill>
                <a:schemeClr val="accent2"/>
              </a:solidFill>
              <a:latin typeface="Courier New" panose="02070309020205020404" pitchFamily="49" charset="0"/>
              <a:cs typeface="Courier New" panose="02070309020205020404" pitchFamily="49" charset="0"/>
            </a:endParaRPr>
          </a:p>
          <a:p>
            <a:pPr lvl="2"/>
            <a:r>
              <a:rPr lang="en-US" sz="2400" b="1" dirty="0" err="1">
                <a:solidFill>
                  <a:schemeClr val="accent2"/>
                </a:solidFill>
                <a:latin typeface="Courier New" panose="02070309020205020404" pitchFamily="49" charset="0"/>
                <a:cs typeface="Courier New" panose="02070309020205020404" pitchFamily="49" charset="0"/>
              </a:rPr>
              <a:t>sparklyr</a:t>
            </a:r>
            <a:endParaRPr lang="en-US" sz="2400" b="1" dirty="0">
              <a:solidFill>
                <a:schemeClr val="accent2"/>
              </a:solidFill>
              <a:latin typeface="Courier New" panose="02070309020205020404" pitchFamily="49" charset="0"/>
              <a:cs typeface="Courier New" panose="02070309020205020404" pitchFamily="49" charset="0"/>
            </a:endParaRPr>
          </a:p>
          <a:p>
            <a:pPr lvl="2"/>
            <a:r>
              <a:rPr lang="en-US" sz="2400" b="1" dirty="0" err="1">
                <a:solidFill>
                  <a:schemeClr val="accent2"/>
                </a:solidFill>
                <a:latin typeface="Courier New" panose="02070309020205020404" pitchFamily="49" charset="0"/>
                <a:cs typeface="Courier New" panose="02070309020205020404" pitchFamily="49" charset="0"/>
              </a:rPr>
              <a:t>RevoScaleR</a:t>
            </a:r>
            <a:r>
              <a:rPr lang="en-US" sz="2400" dirty="0">
                <a:solidFill>
                  <a:schemeClr val="accent2"/>
                </a:solidFill>
              </a:rPr>
              <a:t> (Microsoft R Server)</a:t>
            </a:r>
          </a:p>
          <a:p>
            <a:pPr lvl="2"/>
            <a:r>
              <a:rPr lang="en-US" sz="2400" b="1" dirty="0">
                <a:solidFill>
                  <a:schemeClr val="tx1">
                    <a:lumMod val="75000"/>
                    <a:lumOff val="25000"/>
                  </a:schemeClr>
                </a:solidFill>
                <a:latin typeface="Courier New" panose="02070309020205020404" pitchFamily="49" charset="0"/>
                <a:cs typeface="Courier New" panose="02070309020205020404" pitchFamily="49" charset="0"/>
              </a:rPr>
              <a:t>h2o</a:t>
            </a:r>
          </a:p>
          <a:p>
            <a:pPr lvl="2"/>
            <a:r>
              <a:rPr lang="en-US" sz="2400" dirty="0">
                <a:solidFill>
                  <a:schemeClr val="tx1">
                    <a:lumMod val="75000"/>
                    <a:lumOff val="25000"/>
                  </a:schemeClr>
                </a:solidFill>
              </a:rPr>
              <a:t>and more!</a:t>
            </a:r>
          </a:p>
          <a:p>
            <a:endParaRPr lang="en-US" sz="1600" dirty="0">
              <a:solidFill>
                <a:schemeClr val="tx1">
                  <a:lumMod val="75000"/>
                  <a:lumOff val="25000"/>
                </a:schemeClr>
              </a:solidFill>
              <a:latin typeface="+mn-lt"/>
            </a:endParaRPr>
          </a:p>
          <a:p>
            <a:r>
              <a:rPr lang="en-US" sz="3200" dirty="0">
                <a:solidFill>
                  <a:schemeClr val="tx1">
                    <a:lumMod val="75000"/>
                    <a:lumOff val="25000"/>
                  </a:schemeClr>
                </a:solidFill>
                <a:latin typeface="+mn-lt"/>
              </a:rPr>
              <a:t>R packages with big data support on single machines</a:t>
            </a:r>
          </a:p>
          <a:p>
            <a:pPr lvl="2"/>
            <a:r>
              <a:rPr lang="en-US" sz="2400" dirty="0">
                <a:solidFill>
                  <a:schemeClr val="tx1">
                    <a:lumMod val="65000"/>
                    <a:lumOff val="35000"/>
                  </a:schemeClr>
                </a:solidFill>
              </a:rPr>
              <a:t>The </a:t>
            </a:r>
            <a:r>
              <a:rPr lang="en-US" sz="2400" b="1" dirty="0" err="1">
                <a:solidFill>
                  <a:schemeClr val="tx1">
                    <a:lumMod val="65000"/>
                    <a:lumOff val="35000"/>
                  </a:schemeClr>
                </a:solidFill>
                <a:latin typeface="Courier New" panose="02070309020205020404" pitchFamily="49" charset="0"/>
                <a:cs typeface="Courier New" panose="02070309020205020404" pitchFamily="49" charset="0"/>
              </a:rPr>
              <a:t>bigmemory</a:t>
            </a:r>
            <a:r>
              <a:rPr lang="en-US" sz="2400" dirty="0">
                <a:solidFill>
                  <a:schemeClr val="tx1">
                    <a:lumMod val="65000"/>
                    <a:lumOff val="35000"/>
                  </a:schemeClr>
                </a:solidFill>
              </a:rPr>
              <a:t> project</a:t>
            </a:r>
          </a:p>
          <a:p>
            <a:pPr lvl="2"/>
            <a:r>
              <a:rPr lang="en-US" sz="2400" b="1" dirty="0" err="1">
                <a:solidFill>
                  <a:schemeClr val="tx1">
                    <a:lumMod val="65000"/>
                    <a:lumOff val="35000"/>
                  </a:schemeClr>
                </a:solidFill>
                <a:latin typeface="Courier New" panose="02070309020205020404" pitchFamily="49" charset="0"/>
                <a:cs typeface="Courier New" panose="02070309020205020404" pitchFamily="49" charset="0"/>
              </a:rPr>
              <a:t>ff</a:t>
            </a:r>
            <a:r>
              <a:rPr lang="en-US" sz="2400" dirty="0">
                <a:solidFill>
                  <a:schemeClr val="tx1">
                    <a:lumMod val="65000"/>
                    <a:lumOff val="35000"/>
                  </a:schemeClr>
                </a:solidFill>
              </a:rPr>
              <a:t> and related packages</a:t>
            </a:r>
          </a:p>
          <a:p>
            <a:pPr lvl="2"/>
            <a:r>
              <a:rPr lang="en-US" sz="2400" b="1" dirty="0" err="1">
                <a:solidFill>
                  <a:schemeClr val="tx1">
                    <a:lumMod val="65000"/>
                    <a:lumOff val="35000"/>
                  </a:schemeClr>
                </a:solidFill>
                <a:latin typeface="Courier New" panose="02070309020205020404" pitchFamily="49" charset="0"/>
                <a:cs typeface="Courier New" panose="02070309020205020404" pitchFamily="49" charset="0"/>
              </a:rPr>
              <a:t>foreach</a:t>
            </a:r>
            <a:r>
              <a:rPr lang="en-US" sz="2400" dirty="0">
                <a:solidFill>
                  <a:schemeClr val="tx1">
                    <a:lumMod val="65000"/>
                    <a:lumOff val="35000"/>
                  </a:schemeClr>
                </a:solidFill>
              </a:rPr>
              <a:t> with </a:t>
            </a:r>
            <a:r>
              <a:rPr lang="en-US" sz="2400" b="1" dirty="0" err="1">
                <a:solidFill>
                  <a:schemeClr val="tx1">
                    <a:lumMod val="65000"/>
                    <a:lumOff val="35000"/>
                  </a:schemeClr>
                </a:solidFill>
                <a:latin typeface="Courier New" panose="02070309020205020404" pitchFamily="49" charset="0"/>
                <a:cs typeface="Courier New" panose="02070309020205020404" pitchFamily="49" charset="0"/>
              </a:rPr>
              <a:t>doParallel</a:t>
            </a:r>
            <a:r>
              <a:rPr lang="en-US" sz="2400" dirty="0">
                <a:solidFill>
                  <a:schemeClr val="tx1">
                    <a:lumMod val="65000"/>
                    <a:lumOff val="35000"/>
                  </a:schemeClr>
                </a:solidFill>
              </a:rPr>
              <a:t>, </a:t>
            </a:r>
            <a:r>
              <a:rPr lang="en-US" sz="2400" b="1" dirty="0" err="1">
                <a:solidFill>
                  <a:schemeClr val="tx1">
                    <a:lumMod val="65000"/>
                    <a:lumOff val="35000"/>
                  </a:schemeClr>
                </a:solidFill>
                <a:latin typeface="Courier New" panose="02070309020205020404" pitchFamily="49" charset="0"/>
                <a:cs typeface="Courier New" panose="02070309020205020404" pitchFamily="49" charset="0"/>
              </a:rPr>
              <a:t>doSNOW</a:t>
            </a:r>
            <a:r>
              <a:rPr lang="en-US" sz="2400" dirty="0">
                <a:solidFill>
                  <a:schemeClr val="tx1">
                    <a:lumMod val="65000"/>
                    <a:lumOff val="35000"/>
                  </a:schemeClr>
                </a:solidFill>
              </a:rPr>
              <a:t>, </a:t>
            </a:r>
            <a:r>
              <a:rPr lang="en-US" sz="2400" b="1" dirty="0" err="1">
                <a:solidFill>
                  <a:schemeClr val="tx1">
                    <a:lumMod val="65000"/>
                    <a:lumOff val="35000"/>
                  </a:schemeClr>
                </a:solidFill>
                <a:latin typeface="Courier New" panose="02070309020205020404" pitchFamily="49" charset="0"/>
                <a:cs typeface="Courier New" panose="02070309020205020404" pitchFamily="49" charset="0"/>
              </a:rPr>
              <a:t>doNWS</a:t>
            </a:r>
            <a:r>
              <a:rPr lang="en-US" sz="2400" dirty="0">
                <a:solidFill>
                  <a:schemeClr val="tx1">
                    <a:lumMod val="65000"/>
                    <a:lumOff val="35000"/>
                  </a:schemeClr>
                </a:solidFill>
              </a:rPr>
              <a:t> </a:t>
            </a:r>
            <a:r>
              <a:rPr lang="en-US" sz="2400" dirty="0" err="1">
                <a:solidFill>
                  <a:schemeClr val="tx1">
                    <a:lumMod val="65000"/>
                    <a:lumOff val="35000"/>
                  </a:schemeClr>
                </a:solidFill>
              </a:rPr>
              <a:t>backends</a:t>
            </a:r>
            <a:endParaRPr lang="en-US" sz="2400" dirty="0">
              <a:solidFill>
                <a:schemeClr val="tx1">
                  <a:lumMod val="65000"/>
                  <a:lumOff val="35000"/>
                </a:schemeClr>
              </a:solidFill>
            </a:endParaRP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11</a:t>
            </a:fld>
            <a:endParaRPr lang="en-US" sz="1200" dirty="0"/>
          </a:p>
        </p:txBody>
      </p:sp>
    </p:spTree>
    <p:extLst>
      <p:ext uri="{BB962C8B-B14F-4D97-AF65-F5344CB8AC3E}">
        <p14:creationId xmlns:p14="http://schemas.microsoft.com/office/powerpoint/2010/main" val="1589257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 calcmode="lin" valueType="num">
                                      <p:cBhvr additive="base">
                                        <p:cTn id="3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 calcmode="lin" valueType="num">
                                      <p:cBhvr additive="base">
                                        <p:cTn id="4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anim calcmode="lin" valueType="num">
                                      <p:cBhvr additive="base">
                                        <p:cTn id="4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 calcmode="lin" valueType="num">
                                      <p:cBhvr additive="base">
                                        <p:cTn id="49"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92740"/>
            <a:ext cx="12191999" cy="2571874"/>
          </a:xfrm>
        </p:spPr>
        <p:txBody>
          <a:bodyPr>
            <a:noAutofit/>
          </a:bodyPr>
          <a:lstStyle/>
          <a:p>
            <a:r>
              <a:rPr lang="en-US" sz="4800" dirty="0">
                <a:solidFill>
                  <a:schemeClr val="tx1">
                    <a:lumMod val="75000"/>
                    <a:lumOff val="25000"/>
                  </a:schemeClr>
                </a:solidFill>
                <a:latin typeface="Segoe UI" panose="020B0502040204020203" pitchFamily="34" charset="0"/>
              </a:rPr>
              <a:t>Hands-on Tutorials</a:t>
            </a:r>
            <a:br>
              <a:rPr lang="en-US" sz="4800" dirty="0">
                <a:solidFill>
                  <a:schemeClr val="tx1">
                    <a:lumMod val="75000"/>
                    <a:lumOff val="25000"/>
                  </a:schemeClr>
                </a:solidFill>
                <a:latin typeface="Segoe UI" panose="020B0502040204020203" pitchFamily="34" charset="0"/>
              </a:rPr>
            </a:br>
            <a:br>
              <a:rPr lang="en-US" sz="4800" dirty="0">
                <a:solidFill>
                  <a:schemeClr val="tx1">
                    <a:lumMod val="75000"/>
                    <a:lumOff val="25000"/>
                  </a:schemeClr>
                </a:solidFill>
                <a:latin typeface="Segoe UI" panose="020B0502040204020203" pitchFamily="34" charset="0"/>
              </a:rPr>
            </a:br>
            <a:r>
              <a:rPr lang="en-US" sz="4800" dirty="0">
                <a:solidFill>
                  <a:schemeClr val="accent2"/>
                </a:solidFill>
                <a:latin typeface="Segoe UI" panose="020B0502040204020203" pitchFamily="34" charset="0"/>
              </a:rPr>
              <a:t>Section I:  </a:t>
            </a:r>
            <a:r>
              <a:rPr lang="en-US" sz="4800" dirty="0" err="1">
                <a:solidFill>
                  <a:schemeClr val="accent2"/>
                </a:solidFill>
                <a:latin typeface="Segoe UI" panose="020B0502040204020203" pitchFamily="34" charset="0"/>
              </a:rPr>
              <a:t>SparkR</a:t>
            </a:r>
            <a:r>
              <a:rPr lang="en-US" sz="4800" dirty="0">
                <a:solidFill>
                  <a:schemeClr val="accent2"/>
                </a:solidFill>
                <a:latin typeface="Segoe UI" panose="020B0502040204020203" pitchFamily="34" charset="0"/>
              </a:rPr>
              <a:t> and </a:t>
            </a:r>
            <a:r>
              <a:rPr lang="en-US" sz="4800" dirty="0" err="1">
                <a:solidFill>
                  <a:schemeClr val="accent2"/>
                </a:solidFill>
                <a:latin typeface="Segoe UI" panose="020B0502040204020203" pitchFamily="34" charset="0"/>
              </a:rPr>
              <a:t>sparklyr</a:t>
            </a:r>
            <a:r>
              <a:rPr lang="en-US" sz="4800" dirty="0">
                <a:solidFill>
                  <a:schemeClr val="tx1">
                    <a:lumMod val="75000"/>
                    <a:lumOff val="25000"/>
                  </a:schemeClr>
                </a:solidFill>
                <a:latin typeface="Segoe UI" panose="020B0502040204020203" pitchFamily="34" charset="0"/>
                <a:cs typeface="Segoe UI" panose="020B0502040204020203" pitchFamily="34" charset="0"/>
              </a:rPr>
              <a:t> </a:t>
            </a:r>
          </a:p>
        </p:txBody>
      </p:sp>
      <p:pic>
        <p:nvPicPr>
          <p:cNvPr id="7" name="Picture 6"/>
          <p:cNvPicPr>
            <a:picLocks noChangeAspect="1"/>
          </p:cNvPicPr>
          <p:nvPr/>
        </p:nvPicPr>
        <p:blipFill>
          <a:blip r:embed="rId3"/>
          <a:stretch>
            <a:fillRect/>
          </a:stretch>
        </p:blipFill>
        <p:spPr>
          <a:xfrm>
            <a:off x="289952" y="4529339"/>
            <a:ext cx="3248025" cy="2095500"/>
          </a:xfrm>
          <a:prstGeom prst="rect">
            <a:avLst/>
          </a:prstGeom>
        </p:spPr>
      </p:pic>
      <p:sp>
        <p:nvSpPr>
          <p:cNvPr id="5" name="Rectangle 4"/>
          <p:cNvSpPr/>
          <p:nvPr/>
        </p:nvSpPr>
        <p:spPr>
          <a:xfrm>
            <a:off x="9382453" y="5424510"/>
            <a:ext cx="2348976" cy="1200329"/>
          </a:xfrm>
          <a:prstGeom prst="rect">
            <a:avLst/>
          </a:prstGeom>
        </p:spPr>
        <p:txBody>
          <a:bodyPr wrap="none">
            <a:spAutoFit/>
          </a:bodyPr>
          <a:lstStyle/>
          <a:p>
            <a:pPr algn="ctr"/>
            <a:r>
              <a:rPr lang="en-US" dirty="0"/>
              <a:t>Katherine Zhao</a:t>
            </a:r>
          </a:p>
          <a:p>
            <a:pPr algn="ctr"/>
            <a:r>
              <a:rPr lang="en-US" dirty="0"/>
              <a:t>Debraj GuhaThakurta</a:t>
            </a:r>
          </a:p>
          <a:p>
            <a:pPr algn="ctr"/>
            <a:r>
              <a:rPr lang="en-US" dirty="0"/>
              <a:t>Srini Kumar</a:t>
            </a:r>
          </a:p>
          <a:p>
            <a:pPr algn="ctr"/>
            <a:r>
              <a:rPr lang="en-US" dirty="0"/>
              <a:t>Hang Zhang</a:t>
            </a: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12</a:t>
            </a:fld>
            <a:endParaRPr lang="en-US" sz="1200" dirty="0"/>
          </a:p>
        </p:txBody>
      </p:sp>
      <p:sp>
        <p:nvSpPr>
          <p:cNvPr id="8" name="TextBox 7"/>
          <p:cNvSpPr txBox="1"/>
          <p:nvPr/>
        </p:nvSpPr>
        <p:spPr>
          <a:xfrm>
            <a:off x="4432723" y="6286285"/>
            <a:ext cx="3326552" cy="338554"/>
          </a:xfrm>
          <a:prstGeom prst="rect">
            <a:avLst/>
          </a:prstGeom>
          <a:noFill/>
        </p:spPr>
        <p:txBody>
          <a:bodyPr wrap="none" rtlCol="0">
            <a:spAutoFit/>
          </a:bodyPr>
          <a:lstStyle/>
          <a:p>
            <a:r>
              <a:rPr lang="en-US" sz="1600" dirty="0"/>
              <a:t>Acknowledgement: Ali-Kazim Zaidi</a:t>
            </a:r>
          </a:p>
        </p:txBody>
      </p:sp>
    </p:spTree>
    <p:extLst>
      <p:ext uri="{BB962C8B-B14F-4D97-AF65-F5344CB8AC3E}">
        <p14:creationId xmlns:p14="http://schemas.microsoft.com/office/powerpoint/2010/main" val="643659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553497" y="1623807"/>
            <a:ext cx="9144000" cy="2535237"/>
          </a:xfrm>
          <a:prstGeom prst="rect">
            <a:avLst/>
          </a:prstGeom>
        </p:spPr>
        <p:txBody>
          <a:bodyPr vert="horz" wrap="square" lIns="146304" tIns="91440" rIns="146304" bIns="91440" rtlCol="0" anchor="b">
            <a:noAutofit/>
          </a:bodyPr>
          <a:lstStyle>
            <a:lvl1pPr algn="ctr" defTabSz="913505" rtl="0" fontAlgn="base">
              <a:lnSpc>
                <a:spcPct val="90000"/>
              </a:lnSpc>
              <a:spcBef>
                <a:spcPct val="0"/>
              </a:spcBef>
              <a:spcAft>
                <a:spcPct val="0"/>
              </a:spcAft>
              <a:defRPr lang="en-US" sz="6000" kern="1200" spc="-10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5400" dirty="0">
                <a:latin typeface="+mn-lt"/>
              </a:rPr>
              <a:t>Open Source Packages for Distributed computing using R on Spark</a:t>
            </a:r>
          </a:p>
        </p:txBody>
      </p:sp>
      <p:sp>
        <p:nvSpPr>
          <p:cNvPr id="9" name="Subtitle 2"/>
          <p:cNvSpPr>
            <a:spLocks noGrp="1"/>
          </p:cNvSpPr>
          <p:nvPr>
            <p:ph type="subTitle" idx="1"/>
          </p:nvPr>
        </p:nvSpPr>
        <p:spPr>
          <a:xfrm>
            <a:off x="1553497" y="4560684"/>
            <a:ext cx="9144000" cy="699070"/>
          </a:xfrm>
        </p:spPr>
        <p:txBody>
          <a:bodyPr/>
          <a:lstStyle/>
          <a:p>
            <a:r>
              <a:rPr lang="en-US" sz="3200" dirty="0">
                <a:latin typeface="+mn-lt"/>
              </a:rPr>
              <a:t>Brief intro to Spark, its APIs and OS R packages</a:t>
            </a:r>
          </a:p>
        </p:txBody>
      </p:sp>
      <p:sp>
        <p:nvSpPr>
          <p:cNvPr id="10"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13</a:t>
            </a:fld>
            <a:endParaRPr lang="en-US" sz="1200" dirty="0"/>
          </a:p>
        </p:txBody>
      </p:sp>
    </p:spTree>
    <p:extLst>
      <p:ext uri="{BB962C8B-B14F-4D97-AF65-F5344CB8AC3E}">
        <p14:creationId xmlns:p14="http://schemas.microsoft.com/office/powerpoint/2010/main" val="1818811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775906"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Scale on Spark clusters</a:t>
            </a:r>
          </a:p>
        </p:txBody>
      </p:sp>
      <p:sp>
        <p:nvSpPr>
          <p:cNvPr id="6" name="Rectangle 5"/>
          <p:cNvSpPr/>
          <p:nvPr/>
        </p:nvSpPr>
        <p:spPr>
          <a:xfrm>
            <a:off x="778507" y="2898536"/>
            <a:ext cx="4056529" cy="1323439"/>
          </a:xfrm>
          <a:prstGeom prst="rect">
            <a:avLst/>
          </a:prstGeom>
        </p:spPr>
        <p:txBody>
          <a:bodyPr wrap="square">
            <a:spAutoFit/>
          </a:bodyPr>
          <a:lstStyle/>
          <a:p>
            <a:pPr marL="342900" lvl="1" indent="-342900">
              <a:buFont typeface="Arial" panose="020B0604020202020204" pitchFamily="34" charset="0"/>
              <a:buChar char="•"/>
            </a:pPr>
            <a:r>
              <a:rPr lang="en-US" sz="3200" dirty="0">
                <a:solidFill>
                  <a:schemeClr val="tx1">
                    <a:lumMod val="75000"/>
                    <a:lumOff val="25000"/>
                  </a:schemeClr>
                </a:solidFill>
                <a:cs typeface="ＭＳ Ｐゴシック" charset="0"/>
              </a:rPr>
              <a:t>What is Spark?</a:t>
            </a:r>
          </a:p>
          <a:p>
            <a:pPr marL="800100" lvl="2" indent="-342900">
              <a:buFont typeface="Arial" panose="020B0604020202020204" pitchFamily="34" charset="0"/>
              <a:buChar char="•"/>
            </a:pPr>
            <a:r>
              <a:rPr lang="en-US" sz="2400" kern="0" dirty="0">
                <a:solidFill>
                  <a:schemeClr val="tx1">
                    <a:lumMod val="75000"/>
                    <a:lumOff val="25000"/>
                  </a:schemeClr>
                </a:solidFill>
              </a:rPr>
              <a:t>An unified, open source, parallel, data processing framework for Big Data Analytics</a:t>
            </a:r>
            <a:endParaRPr lang="en-US" sz="2400" dirty="0">
              <a:solidFill>
                <a:schemeClr val="tx1">
                  <a:lumMod val="75000"/>
                  <a:lumOff val="25000"/>
                </a:schemeClr>
              </a:solidFill>
              <a:cs typeface="ＭＳ Ｐゴシック"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260" y="1834861"/>
            <a:ext cx="6639006" cy="4367038"/>
          </a:xfrm>
          <a:prstGeom prst="rect">
            <a:avLst/>
          </a:prstGeom>
        </p:spPr>
      </p:pic>
      <p:sp>
        <p:nvSpPr>
          <p:cNvPr id="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14</a:t>
            </a:fld>
            <a:endParaRPr lang="en-US" sz="1200" dirty="0"/>
          </a:p>
        </p:txBody>
      </p:sp>
    </p:spTree>
    <p:extLst>
      <p:ext uri="{BB962C8B-B14F-4D97-AF65-F5344CB8AC3E}">
        <p14:creationId xmlns:p14="http://schemas.microsoft.com/office/powerpoint/2010/main" val="24293971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err="1">
                <a:solidFill>
                  <a:schemeClr val="bg1"/>
                </a:solidFill>
                <a:latin typeface="Courier New" panose="02070309020205020404" pitchFamily="49" charset="0"/>
                <a:cs typeface="Courier New" panose="02070309020205020404" pitchFamily="49" charset="0"/>
              </a:rPr>
              <a:t>SparkR</a:t>
            </a:r>
            <a:r>
              <a:rPr lang="en-US" sz="4705" b="1" dirty="0">
                <a:solidFill>
                  <a:schemeClr val="bg1"/>
                </a:solidFill>
              </a:rPr>
              <a:t> 2.0: a Spark API</a:t>
            </a:r>
          </a:p>
        </p:txBody>
      </p:sp>
      <p:sp>
        <p:nvSpPr>
          <p:cNvPr id="6" name="TextBox 5"/>
          <p:cNvSpPr txBox="1"/>
          <p:nvPr/>
        </p:nvSpPr>
        <p:spPr>
          <a:xfrm>
            <a:off x="668512" y="1583180"/>
            <a:ext cx="10849854" cy="5016758"/>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dirty="0">
                <a:solidFill>
                  <a:schemeClr val="tx1">
                    <a:lumMod val="75000"/>
                    <a:lumOff val="25000"/>
                  </a:schemeClr>
                </a:solidFill>
              </a:rPr>
              <a:t>An R package provides a light-weight frontend to use Apache Spark from R and allows data scientists to analyze large datasets.</a:t>
            </a:r>
          </a:p>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b="1" dirty="0" err="1">
                <a:solidFill>
                  <a:schemeClr val="accent1">
                    <a:lumMod val="75000"/>
                  </a:schemeClr>
                </a:solidFill>
                <a:latin typeface="Courier New" panose="02070309020205020404" pitchFamily="49" charset="0"/>
                <a:cs typeface="Courier New" panose="02070309020205020404" pitchFamily="49" charset="0"/>
              </a:rPr>
              <a:t>SparkDataFrame</a:t>
            </a:r>
            <a:r>
              <a:rPr lang="en-US" dirty="0">
                <a:solidFill>
                  <a:schemeClr val="tx1">
                    <a:lumMod val="75000"/>
                    <a:lumOff val="25000"/>
                  </a:schemeClr>
                </a:solidFill>
              </a:rPr>
              <a:t> is distributed collection of data organized into named columns.</a:t>
            </a:r>
          </a:p>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b="1" dirty="0" err="1">
                <a:solidFill>
                  <a:schemeClr val="accent1">
                    <a:lumMod val="75000"/>
                  </a:schemeClr>
                </a:solidFill>
                <a:latin typeface="Courier New" panose="02070309020205020404" pitchFamily="49" charset="0"/>
                <a:cs typeface="Courier New" panose="02070309020205020404" pitchFamily="49" charset="0"/>
              </a:rPr>
              <a:t>SparkR</a:t>
            </a:r>
            <a:r>
              <a:rPr lang="en-US" dirty="0">
                <a:solidFill>
                  <a:schemeClr val="tx1">
                    <a:lumMod val="75000"/>
                    <a:lumOff val="25000"/>
                  </a:schemeClr>
                </a:solidFill>
              </a:rPr>
              <a:t> can create </a:t>
            </a:r>
            <a:r>
              <a:rPr lang="en-US" dirty="0" err="1">
                <a:solidFill>
                  <a:schemeClr val="tx1">
                    <a:lumMod val="75000"/>
                    <a:lumOff val="25000"/>
                  </a:schemeClr>
                </a:solidFill>
                <a:latin typeface="Courier New" panose="02070309020205020404" pitchFamily="49" charset="0"/>
                <a:cs typeface="Courier New" panose="02070309020205020404" pitchFamily="49" charset="0"/>
              </a:rPr>
              <a:t>SparkDataFrames</a:t>
            </a:r>
            <a:r>
              <a:rPr lang="en-US" dirty="0">
                <a:solidFill>
                  <a:schemeClr val="tx1">
                    <a:lumMod val="75000"/>
                    <a:lumOff val="25000"/>
                  </a:schemeClr>
                </a:solidFill>
              </a:rPr>
              <a:t> from local R data frames, csv, </a:t>
            </a:r>
            <a:r>
              <a:rPr lang="en-US" dirty="0" err="1">
                <a:solidFill>
                  <a:schemeClr val="tx1">
                    <a:lumMod val="75000"/>
                    <a:lumOff val="25000"/>
                  </a:schemeClr>
                </a:solidFill>
              </a:rPr>
              <a:t>json</a:t>
            </a:r>
            <a:r>
              <a:rPr lang="en-US" dirty="0">
                <a:solidFill>
                  <a:schemeClr val="tx1">
                    <a:lumMod val="75000"/>
                    <a:lumOff val="25000"/>
                  </a:schemeClr>
                </a:solidFill>
              </a:rPr>
              <a:t> and parquet files.</a:t>
            </a:r>
          </a:p>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dirty="0">
                <a:solidFill>
                  <a:schemeClr val="tx1">
                    <a:lumMod val="75000"/>
                    <a:lumOff val="25000"/>
                  </a:schemeClr>
                </a:solidFill>
              </a:rPr>
              <a:t>With </a:t>
            </a:r>
            <a:r>
              <a:rPr lang="en-US" b="1" dirty="0">
                <a:solidFill>
                  <a:schemeClr val="tx1">
                    <a:lumMod val="75000"/>
                    <a:lumOff val="25000"/>
                  </a:schemeClr>
                </a:solidFill>
              </a:rPr>
              <a:t>Hive support</a:t>
            </a:r>
            <a:r>
              <a:rPr lang="en-US" dirty="0">
                <a:solidFill>
                  <a:schemeClr val="tx1">
                    <a:lumMod val="75000"/>
                    <a:lumOff val="25000"/>
                  </a:schemeClr>
                </a:solidFill>
              </a:rPr>
              <a:t>, it can also access tables from Hive </a:t>
            </a:r>
            <a:r>
              <a:rPr lang="en-US" dirty="0" err="1">
                <a:solidFill>
                  <a:schemeClr val="tx1">
                    <a:lumMod val="75000"/>
                    <a:lumOff val="25000"/>
                  </a:schemeClr>
                </a:solidFill>
              </a:rPr>
              <a:t>MetaStore</a:t>
            </a:r>
            <a:r>
              <a:rPr lang="en-US" dirty="0">
                <a:solidFill>
                  <a:schemeClr val="tx1">
                    <a:lumMod val="75000"/>
                    <a:lumOff val="25000"/>
                  </a:schemeClr>
                </a:solidFill>
              </a:rPr>
              <a:t>.</a:t>
            </a:r>
          </a:p>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dirty="0">
                <a:solidFill>
                  <a:schemeClr val="tx1">
                    <a:lumMod val="75000"/>
                    <a:lumOff val="25000"/>
                  </a:schemeClr>
                </a:solidFill>
              </a:rPr>
              <a:t>Pre-configured on Spark clusters in HDInsight.</a:t>
            </a:r>
          </a:p>
        </p:txBody>
      </p:sp>
      <p:sp>
        <p:nvSpPr>
          <p:cNvPr id="5"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15</a:t>
            </a:fld>
            <a:endParaRPr lang="en-US" sz="1200" dirty="0"/>
          </a:p>
        </p:txBody>
      </p:sp>
    </p:spTree>
    <p:extLst>
      <p:ext uri="{BB962C8B-B14F-4D97-AF65-F5344CB8AC3E}">
        <p14:creationId xmlns:p14="http://schemas.microsoft.com/office/powerpoint/2010/main" val="33069097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629909"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Data processing and modeling with SparkR</a:t>
            </a:r>
          </a:p>
        </p:txBody>
      </p:sp>
      <p:sp>
        <p:nvSpPr>
          <p:cNvPr id="7" name="TextBox 6"/>
          <p:cNvSpPr txBox="1"/>
          <p:nvPr/>
        </p:nvSpPr>
        <p:spPr>
          <a:xfrm>
            <a:off x="805333" y="1478968"/>
            <a:ext cx="10472352" cy="5296835"/>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69804" lvl="1" indent="-457112" defTabSz="931954">
              <a:spcBef>
                <a:spcPts val="0"/>
              </a:spcBef>
              <a:spcAft>
                <a:spcPts val="0"/>
              </a:spcAft>
              <a:buFont typeface="Arial" panose="020B0604020202020204" pitchFamily="34" charset="0"/>
              <a:buChar char="•"/>
              <a:tabLst>
                <a:tab pos="658369" algn="l"/>
              </a:tabLst>
            </a:pPr>
            <a:r>
              <a:rPr lang="en-US" sz="3000" kern="0" dirty="0">
                <a:solidFill>
                  <a:schemeClr val="tx1">
                    <a:lumMod val="75000"/>
                    <a:lumOff val="25000"/>
                  </a:schemeClr>
                </a:solidFill>
              </a:rPr>
              <a:t>Supports functions for structured data processing: </a:t>
            </a:r>
          </a:p>
          <a:p>
            <a:pPr marL="932742" lvl="4" indent="-291436" defTabSz="932597">
              <a:buFont typeface="Arial" panose="020B0604020202020204" pitchFamily="34" charset="0"/>
              <a:buChar char="•"/>
            </a:pPr>
            <a:r>
              <a:rPr lang="en-US" sz="2000" i="1" u="sng" kern="0" dirty="0">
                <a:ln>
                  <a:solidFill>
                    <a:srgbClr val="FFFFFF">
                      <a:alpha val="0"/>
                    </a:srgbClr>
                  </a:solidFill>
                </a:ln>
                <a:solidFill>
                  <a:schemeClr val="tx1">
                    <a:lumMod val="75000"/>
                    <a:lumOff val="25000"/>
                  </a:schemeClr>
                </a:solidFill>
                <a:ea typeface="Segoe UI" pitchFamily="34" charset="0"/>
                <a:cs typeface="Segoe UI" pitchFamily="34" charset="0"/>
              </a:rPr>
              <a:t>Selections</a:t>
            </a:r>
            <a:r>
              <a:rPr lang="en-US" sz="2000" kern="0" dirty="0">
                <a:ln>
                  <a:solidFill>
                    <a:srgbClr val="FFFFFF">
                      <a:alpha val="0"/>
                    </a:srgbClr>
                  </a:solidFill>
                </a:ln>
                <a:solidFill>
                  <a:schemeClr val="tx1">
                    <a:lumMod val="75000"/>
                    <a:lumOff val="25000"/>
                  </a:schemeClr>
                </a:solidFill>
                <a:ea typeface="Segoe UI" pitchFamily="34" charset="0"/>
                <a:cs typeface="Segoe UI" pitchFamily="34" charset="0"/>
              </a:rPr>
              <a:t>: select(), filter()</a:t>
            </a:r>
          </a:p>
          <a:p>
            <a:pPr marL="932742" lvl="4" indent="-291436" defTabSz="932597">
              <a:buFont typeface="Arial" panose="020B0604020202020204" pitchFamily="34" charset="0"/>
              <a:buChar char="•"/>
            </a:pPr>
            <a:r>
              <a:rPr lang="en-US" sz="2000" i="1" u="sng" kern="0" dirty="0">
                <a:ln>
                  <a:solidFill>
                    <a:srgbClr val="FFFFFF">
                      <a:alpha val="0"/>
                    </a:srgbClr>
                  </a:solidFill>
                </a:ln>
                <a:solidFill>
                  <a:schemeClr val="tx1">
                    <a:lumMod val="75000"/>
                    <a:lumOff val="25000"/>
                  </a:schemeClr>
                </a:solidFill>
                <a:ea typeface="Segoe UI" pitchFamily="34" charset="0"/>
                <a:cs typeface="Segoe UI" pitchFamily="34" charset="0"/>
              </a:rPr>
              <a:t>Grouping, Aggregations</a:t>
            </a:r>
            <a:r>
              <a:rPr lang="en-US" sz="2000" kern="0" dirty="0">
                <a:ln>
                  <a:solidFill>
                    <a:srgbClr val="FFFFFF">
                      <a:alpha val="0"/>
                    </a:srgbClr>
                  </a:solidFill>
                </a:ln>
                <a:solidFill>
                  <a:schemeClr val="tx1">
                    <a:lumMod val="75000"/>
                    <a:lumOff val="25000"/>
                  </a:schemeClr>
                </a:solidFill>
                <a:ea typeface="Segoe UI" pitchFamily="34" charset="0"/>
                <a:cs typeface="Segoe UI" pitchFamily="34" charset="0"/>
              </a:rPr>
              <a:t>: summarize(), arrange()</a:t>
            </a:r>
          </a:p>
          <a:p>
            <a:pPr marL="932742" lvl="4" indent="-291436" defTabSz="932597">
              <a:buFont typeface="Arial" panose="020B0604020202020204" pitchFamily="34" charset="0"/>
              <a:buChar char="•"/>
            </a:pPr>
            <a:r>
              <a:rPr lang="en-US" sz="2000" i="1" u="sng" kern="0" dirty="0">
                <a:ln>
                  <a:solidFill>
                    <a:srgbClr val="FFFFFF">
                      <a:alpha val="0"/>
                    </a:srgbClr>
                  </a:solidFill>
                </a:ln>
                <a:solidFill>
                  <a:schemeClr val="tx1">
                    <a:lumMod val="75000"/>
                    <a:lumOff val="25000"/>
                  </a:schemeClr>
                </a:solidFill>
                <a:ea typeface="Segoe UI" pitchFamily="34" charset="0"/>
                <a:cs typeface="Segoe UI" pitchFamily="34" charset="0"/>
              </a:rPr>
              <a:t>Running local R functions distributed</a:t>
            </a:r>
            <a:r>
              <a:rPr lang="en-US" sz="2000" kern="0" dirty="0">
                <a:ln>
                  <a:solidFill>
                    <a:srgbClr val="FFFFFF">
                      <a:alpha val="0"/>
                    </a:srgbClr>
                  </a:solidFill>
                </a:ln>
                <a:solidFill>
                  <a:schemeClr val="tx1">
                    <a:lumMod val="75000"/>
                    <a:lumOff val="25000"/>
                  </a:schemeClr>
                </a:solidFill>
                <a:ea typeface="Segoe UI" pitchFamily="34" charset="0"/>
                <a:cs typeface="Segoe UI" pitchFamily="34" charset="0"/>
              </a:rPr>
              <a:t>: </a:t>
            </a:r>
            <a:r>
              <a:rPr lang="en-US" sz="2000" kern="0" dirty="0" err="1">
                <a:ln>
                  <a:solidFill>
                    <a:srgbClr val="FFFFFF">
                      <a:alpha val="0"/>
                    </a:srgbClr>
                  </a:solidFill>
                </a:ln>
                <a:solidFill>
                  <a:schemeClr val="tx1">
                    <a:lumMod val="75000"/>
                    <a:lumOff val="25000"/>
                  </a:schemeClr>
                </a:solidFill>
                <a:ea typeface="Segoe UI" pitchFamily="34" charset="0"/>
                <a:cs typeface="Segoe UI" pitchFamily="34" charset="0"/>
              </a:rPr>
              <a:t>spark.lapply</a:t>
            </a:r>
            <a:r>
              <a:rPr lang="en-US" sz="2000" kern="0" dirty="0">
                <a:ln>
                  <a:solidFill>
                    <a:srgbClr val="FFFFFF">
                      <a:alpha val="0"/>
                    </a:srgbClr>
                  </a:solidFill>
                </a:ln>
                <a:solidFill>
                  <a:schemeClr val="tx1">
                    <a:lumMod val="75000"/>
                    <a:lumOff val="25000"/>
                  </a:schemeClr>
                </a:solidFill>
                <a:ea typeface="Segoe UI" pitchFamily="34" charset="0"/>
                <a:cs typeface="Segoe UI" pitchFamily="34" charset="0"/>
              </a:rPr>
              <a:t>()</a:t>
            </a:r>
          </a:p>
          <a:p>
            <a:pPr marL="932742" lvl="4" indent="-291436" defTabSz="932597">
              <a:buFont typeface="Arial" panose="020B0604020202020204" pitchFamily="34" charset="0"/>
              <a:buChar char="•"/>
            </a:pPr>
            <a:r>
              <a:rPr lang="en-US" sz="2000" i="1" u="sng" kern="0" dirty="0">
                <a:ln>
                  <a:solidFill>
                    <a:srgbClr val="FFFFFF">
                      <a:alpha val="0"/>
                    </a:srgbClr>
                  </a:solidFill>
                </a:ln>
                <a:solidFill>
                  <a:schemeClr val="accent2"/>
                </a:solidFill>
                <a:ea typeface="Segoe UI" pitchFamily="34" charset="0"/>
                <a:cs typeface="Segoe UI" pitchFamily="34" charset="0"/>
              </a:rPr>
              <a:t>Applying UDFs on each partition/group of a </a:t>
            </a:r>
            <a:r>
              <a:rPr lang="en-US" sz="2000" i="1" u="sng" kern="0" dirty="0" err="1">
                <a:ln>
                  <a:solidFill>
                    <a:srgbClr val="FFFFFF">
                      <a:alpha val="0"/>
                    </a:srgbClr>
                  </a:solidFill>
                </a:ln>
                <a:solidFill>
                  <a:schemeClr val="accent2"/>
                </a:solidFill>
                <a:ea typeface="Segoe UI" pitchFamily="34" charset="0"/>
                <a:cs typeface="Segoe UI" pitchFamily="34" charset="0"/>
              </a:rPr>
              <a:t>SparkDataFrame</a:t>
            </a:r>
            <a:r>
              <a:rPr lang="en-US" sz="2000" kern="0" dirty="0">
                <a:ln>
                  <a:solidFill>
                    <a:srgbClr val="FFFFFF">
                      <a:alpha val="0"/>
                    </a:srgbClr>
                  </a:solidFill>
                </a:ln>
                <a:solidFill>
                  <a:schemeClr val="accent2"/>
                </a:solidFill>
                <a:ea typeface="Segoe UI" pitchFamily="34" charset="0"/>
                <a:cs typeface="Segoe UI" pitchFamily="34" charset="0"/>
              </a:rPr>
              <a:t>: </a:t>
            </a:r>
            <a:r>
              <a:rPr lang="en-US" sz="2000" kern="0" dirty="0" err="1">
                <a:ln>
                  <a:solidFill>
                    <a:srgbClr val="FFFFFF">
                      <a:alpha val="0"/>
                    </a:srgbClr>
                  </a:solidFill>
                </a:ln>
                <a:solidFill>
                  <a:schemeClr val="accent2"/>
                </a:solidFill>
                <a:ea typeface="Segoe UI" pitchFamily="34" charset="0"/>
                <a:cs typeface="Segoe UI" pitchFamily="34" charset="0"/>
              </a:rPr>
              <a:t>dapply</a:t>
            </a:r>
            <a:r>
              <a:rPr lang="en-US" sz="2000" kern="0" dirty="0">
                <a:ln>
                  <a:solidFill>
                    <a:srgbClr val="FFFFFF">
                      <a:alpha val="0"/>
                    </a:srgbClr>
                  </a:solidFill>
                </a:ln>
                <a:solidFill>
                  <a:schemeClr val="accent2"/>
                </a:solidFill>
                <a:ea typeface="Segoe UI" pitchFamily="34" charset="0"/>
                <a:cs typeface="Segoe UI" pitchFamily="34" charset="0"/>
              </a:rPr>
              <a:t>(), dapplyCollect(), gapply(), gapplyCollect() </a:t>
            </a:r>
          </a:p>
          <a:p>
            <a:pPr marL="927056" lvl="4" indent="-285750" defTabSz="932597">
              <a:buFont typeface="Arial" panose="020B0604020202020204" pitchFamily="34" charset="0"/>
              <a:buChar char="•"/>
            </a:pPr>
            <a:endParaRPr lang="en-US" kern="0" dirty="0">
              <a:ln>
                <a:solidFill>
                  <a:srgbClr val="FFFFFF">
                    <a:alpha val="0"/>
                  </a:srgbClr>
                </a:solidFill>
              </a:ln>
              <a:solidFill>
                <a:schemeClr val="tx1">
                  <a:lumMod val="75000"/>
                  <a:lumOff val="25000"/>
                </a:schemeClr>
              </a:solidFill>
              <a:ea typeface="Segoe UI" pitchFamily="34" charset="0"/>
              <a:cs typeface="Segoe UI" pitchFamily="34" charset="0"/>
            </a:endParaRPr>
          </a:p>
          <a:p>
            <a:pPr marL="569804" lvl="1" indent="-457112" defTabSz="931954">
              <a:spcBef>
                <a:spcPts val="0"/>
              </a:spcBef>
              <a:spcAft>
                <a:spcPts val="0"/>
              </a:spcAft>
              <a:buFont typeface="Arial" panose="020B0604020202020204" pitchFamily="34" charset="0"/>
              <a:buChar char="•"/>
              <a:tabLst>
                <a:tab pos="658369" algn="l"/>
              </a:tabLst>
            </a:pPr>
            <a:r>
              <a:rPr lang="en-US" kern="0" dirty="0">
                <a:solidFill>
                  <a:schemeClr val="tx1">
                    <a:lumMod val="75000"/>
                    <a:lumOff val="25000"/>
                  </a:schemeClr>
                </a:solidFill>
              </a:rPr>
              <a:t>Uses </a:t>
            </a:r>
            <a:r>
              <a:rPr lang="en-US" b="1" kern="0" dirty="0" err="1">
                <a:solidFill>
                  <a:schemeClr val="accent1">
                    <a:lumMod val="75000"/>
                  </a:schemeClr>
                </a:solidFill>
                <a:latin typeface="Courier New" panose="02070309020205020404" pitchFamily="49" charset="0"/>
                <a:cs typeface="Courier New" panose="02070309020205020404" pitchFamily="49" charset="0"/>
              </a:rPr>
              <a:t>MLlib</a:t>
            </a:r>
            <a:r>
              <a:rPr lang="en-US" kern="0" dirty="0">
                <a:solidFill>
                  <a:schemeClr val="tx1">
                    <a:lumMod val="75000"/>
                    <a:lumOff val="25000"/>
                  </a:schemeClr>
                </a:solidFill>
              </a:rPr>
              <a:t> to train models and allows model persistence.</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tx1">
                    <a:lumMod val="75000"/>
                    <a:lumOff val="25000"/>
                  </a:schemeClr>
                </a:solidFill>
                <a:ea typeface="Segoe UI" pitchFamily="34" charset="0"/>
                <a:cs typeface="Segoe UI" pitchFamily="34" charset="0"/>
              </a:rPr>
              <a:t>Generalized Linear Model</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Accelerated Failure Time (AFT) Survival Regression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Naive Bayes</a:t>
            </a:r>
          </a:p>
          <a:p>
            <a:pPr marL="925518" lvl="2" indent="-457112" defTabSz="931954">
              <a:buFont typeface="Arial" panose="020B0604020202020204" pitchFamily="34" charset="0"/>
              <a:buChar char="•"/>
              <a:tabLst>
                <a:tab pos="658369" algn="l"/>
              </a:tabLst>
            </a:pPr>
            <a:r>
              <a:rPr lang="en-US" sz="1400" kern="0" dirty="0" err="1">
                <a:ln>
                  <a:solidFill>
                    <a:srgbClr val="FFFFFF">
                      <a:alpha val="0"/>
                    </a:srgbClr>
                  </a:solidFill>
                </a:ln>
                <a:solidFill>
                  <a:schemeClr val="accent2"/>
                </a:solidFill>
                <a:ea typeface="Segoe UI" pitchFamily="34" charset="0"/>
                <a:cs typeface="Segoe UI" pitchFamily="34" charset="0"/>
              </a:rPr>
              <a:t>KMeans</a:t>
            </a:r>
            <a:endParaRPr lang="en-US" sz="1400" kern="0" dirty="0">
              <a:ln>
                <a:solidFill>
                  <a:srgbClr val="FFFFFF">
                    <a:alpha val="0"/>
                  </a:srgbClr>
                </a:solidFill>
              </a:ln>
              <a:solidFill>
                <a:schemeClr val="accent2"/>
              </a:solidFill>
              <a:ea typeface="Segoe UI" pitchFamily="34" charset="0"/>
              <a:cs typeface="Segoe UI" pitchFamily="34" charset="0"/>
            </a:endParaRP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Logistic Regression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Isotonic Regression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Latent </a:t>
            </a:r>
            <a:r>
              <a:rPr lang="en-US" sz="1400" kern="0" dirty="0" err="1">
                <a:ln>
                  <a:solidFill>
                    <a:srgbClr val="FFFFFF">
                      <a:alpha val="0"/>
                    </a:srgbClr>
                  </a:solidFill>
                </a:ln>
                <a:solidFill>
                  <a:schemeClr val="accent2"/>
                </a:solidFill>
                <a:ea typeface="Segoe UI" pitchFamily="34" charset="0"/>
                <a:cs typeface="Segoe UI" pitchFamily="34" charset="0"/>
              </a:rPr>
              <a:t>Dirichlet</a:t>
            </a:r>
            <a:r>
              <a:rPr lang="en-US" sz="1400" kern="0" dirty="0">
                <a:ln>
                  <a:solidFill>
                    <a:srgbClr val="FFFFFF">
                      <a:alpha val="0"/>
                    </a:srgbClr>
                  </a:solidFill>
                </a:ln>
                <a:solidFill>
                  <a:schemeClr val="accent2"/>
                </a:solidFill>
                <a:ea typeface="Segoe UI" pitchFamily="34" charset="0"/>
                <a:cs typeface="Segoe UI" pitchFamily="34" charset="0"/>
              </a:rPr>
              <a:t> Allocation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Multiplayer Perceptron Classification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Gradient Boosted Tree</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Random Forest </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Alternating Least Squares (ALS) Matrix Factorization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Kolmogorov-Smirnov Test</a:t>
            </a:r>
          </a:p>
        </p:txBody>
      </p:sp>
      <p:sp>
        <p:nvSpPr>
          <p:cNvPr id="5"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16</a:t>
            </a:fld>
            <a:endParaRPr lang="en-US" sz="1200" dirty="0"/>
          </a:p>
        </p:txBody>
      </p:sp>
    </p:spTree>
    <p:extLst>
      <p:ext uri="{BB962C8B-B14F-4D97-AF65-F5344CB8AC3E}">
        <p14:creationId xmlns:p14="http://schemas.microsoft.com/office/powerpoint/2010/main" val="8338019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 calcmode="lin" valueType="num">
                                      <p:cBhvr additive="base">
                                        <p:cTn id="2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 calcmode="lin" valueType="num">
                                      <p:cBhvr additive="base">
                                        <p:cTn id="29"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anim calcmode="lin" valueType="num">
                                      <p:cBhvr additive="base">
                                        <p:cTn id="3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 calcmode="lin" valueType="num">
                                      <p:cBhvr additive="base">
                                        <p:cTn id="43"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anim calcmode="lin" valueType="num">
                                      <p:cBhvr additive="base">
                                        <p:cTn id="47"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anim calcmode="lin" valueType="num">
                                      <p:cBhvr additive="base">
                                        <p:cTn id="51"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
                                            <p:txEl>
                                              <p:pRg st="12" end="12"/>
                                            </p:txEl>
                                          </p:spTgt>
                                        </p:tgtEl>
                                        <p:attrNameLst>
                                          <p:attrName>style.visibility</p:attrName>
                                        </p:attrNameLst>
                                      </p:cBhvr>
                                      <p:to>
                                        <p:strVal val="visible"/>
                                      </p:to>
                                    </p:set>
                                    <p:anim calcmode="lin" valueType="num">
                                      <p:cBhvr additive="base">
                                        <p:cTn id="55"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7">
                                            <p:txEl>
                                              <p:pRg st="13" end="13"/>
                                            </p:txEl>
                                          </p:spTgt>
                                        </p:tgtEl>
                                        <p:attrNameLst>
                                          <p:attrName>style.visibility</p:attrName>
                                        </p:attrNameLst>
                                      </p:cBhvr>
                                      <p:to>
                                        <p:strVal val="visible"/>
                                      </p:to>
                                    </p:set>
                                    <p:anim calcmode="lin" valueType="num">
                                      <p:cBhvr additive="base">
                                        <p:cTn id="59"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
                                            <p:txEl>
                                              <p:pRg st="13" end="13"/>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7">
                                            <p:txEl>
                                              <p:pRg st="14" end="14"/>
                                            </p:txEl>
                                          </p:spTgt>
                                        </p:tgtEl>
                                        <p:attrNameLst>
                                          <p:attrName>style.visibility</p:attrName>
                                        </p:attrNameLst>
                                      </p:cBhvr>
                                      <p:to>
                                        <p:strVal val="visible"/>
                                      </p:to>
                                    </p:set>
                                    <p:anim calcmode="lin" valueType="num">
                                      <p:cBhvr additive="base">
                                        <p:cTn id="63"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
                                            <p:txEl>
                                              <p:pRg st="14" end="14"/>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
                                            <p:txEl>
                                              <p:pRg st="15" end="15"/>
                                            </p:txEl>
                                          </p:spTgt>
                                        </p:tgtEl>
                                        <p:attrNameLst>
                                          <p:attrName>style.visibility</p:attrName>
                                        </p:attrNameLst>
                                      </p:cBhvr>
                                      <p:to>
                                        <p:strVal val="visible"/>
                                      </p:to>
                                    </p:set>
                                    <p:anim calcmode="lin" valueType="num">
                                      <p:cBhvr additive="base">
                                        <p:cTn id="67"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txEl>
                                              <p:pRg st="15" end="15"/>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7">
                                            <p:txEl>
                                              <p:pRg st="16" end="16"/>
                                            </p:txEl>
                                          </p:spTgt>
                                        </p:tgtEl>
                                        <p:attrNameLst>
                                          <p:attrName>style.visibility</p:attrName>
                                        </p:attrNameLst>
                                      </p:cBhvr>
                                      <p:to>
                                        <p:strVal val="visible"/>
                                      </p:to>
                                    </p:set>
                                    <p:anim calcmode="lin" valueType="num">
                                      <p:cBhvr additive="base">
                                        <p:cTn id="71"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7">
                                            <p:txEl>
                                              <p:pRg st="16" end="16"/>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7">
                                            <p:txEl>
                                              <p:pRg st="17" end="17"/>
                                            </p:txEl>
                                          </p:spTgt>
                                        </p:tgtEl>
                                        <p:attrNameLst>
                                          <p:attrName>style.visibility</p:attrName>
                                        </p:attrNameLst>
                                      </p:cBhvr>
                                      <p:to>
                                        <p:strVal val="visible"/>
                                      </p:to>
                                    </p:set>
                                    <p:anim calcmode="lin" valueType="num">
                                      <p:cBhvr additive="base">
                                        <p:cTn id="75" dur="500" fill="hold"/>
                                        <p:tgtEl>
                                          <p:spTgt spid="7">
                                            <p:txEl>
                                              <p:pRg st="17" end="17"/>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7">
                                            <p:txEl>
                                              <p:pRg st="17" end="17"/>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7">
                                            <p:txEl>
                                              <p:pRg st="18" end="18"/>
                                            </p:txEl>
                                          </p:spTgt>
                                        </p:tgtEl>
                                        <p:attrNameLst>
                                          <p:attrName>style.visibility</p:attrName>
                                        </p:attrNameLst>
                                      </p:cBhvr>
                                      <p:to>
                                        <p:strVal val="visible"/>
                                      </p:to>
                                    </p:set>
                                    <p:anim calcmode="lin" valueType="num">
                                      <p:cBhvr additive="base">
                                        <p:cTn id="79" dur="500" fill="hold"/>
                                        <p:tgtEl>
                                          <p:spTgt spid="7">
                                            <p:txEl>
                                              <p:pRg st="18" end="18"/>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7">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altLang="zh-CN" sz="4710" b="1" spc="0" dirty="0">
                <a:ln>
                  <a:noFill/>
                </a:ln>
                <a:solidFill>
                  <a:srgbClr val="FFFFFF"/>
                </a:solidFill>
                <a:latin typeface="Courier New" panose="02070309020205020404" pitchFamily="49" charset="0"/>
                <a:ea typeface="Segoe UI" pitchFamily="34" charset="0"/>
                <a:cs typeface="Courier New" panose="02070309020205020404" pitchFamily="49" charset="0"/>
              </a:rPr>
              <a:t>sparklyr</a:t>
            </a:r>
            <a:r>
              <a:rPr lang="en-US" altLang="zh-CN" sz="4710" b="1" spc="0" dirty="0">
                <a:ln>
                  <a:noFill/>
                </a:ln>
                <a:solidFill>
                  <a:srgbClr val="FFFFFF"/>
                </a:solidFill>
                <a:ea typeface="Segoe UI" pitchFamily="34" charset="0"/>
              </a:rPr>
              <a:t>: R interface for Apache Spark </a:t>
            </a:r>
            <a:endParaRPr lang="en-US" sz="4710" b="1" dirty="0">
              <a:solidFill>
                <a:schemeClr val="bg1"/>
              </a:solidFill>
            </a:endParaRPr>
          </a:p>
        </p:txBody>
      </p:sp>
      <p:pic>
        <p:nvPicPr>
          <p:cNvPr id="1026" name="Picture 2" descr="http://spark.rstudio.com/images/sparklyr-illust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132" y="2504631"/>
            <a:ext cx="5582574" cy="302134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475735" y="6531042"/>
            <a:ext cx="2066591" cy="246221"/>
          </a:xfrm>
          <a:prstGeom prst="rect">
            <a:avLst/>
          </a:prstGeom>
          <a:noFill/>
        </p:spPr>
        <p:txBody>
          <a:bodyPr wrap="none" rtlCol="0">
            <a:spAutoFit/>
          </a:bodyPr>
          <a:lstStyle/>
          <a:p>
            <a:r>
              <a:rPr lang="en-US" sz="1000" b="1" dirty="0"/>
              <a:t>Source</a:t>
            </a:r>
            <a:r>
              <a:rPr lang="en-US" sz="1000" dirty="0"/>
              <a:t>: http://spark.rstudio.com/</a:t>
            </a:r>
          </a:p>
        </p:txBody>
      </p:sp>
      <p:sp>
        <p:nvSpPr>
          <p:cNvPr id="20" name="Content Placeholder 2"/>
          <p:cNvSpPr txBox="1">
            <a:spLocks/>
          </p:cNvSpPr>
          <p:nvPr/>
        </p:nvSpPr>
        <p:spPr>
          <a:xfrm>
            <a:off x="6134376" y="1649551"/>
            <a:ext cx="5915441" cy="51658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600" dirty="0">
                <a:solidFill>
                  <a:schemeClr val="tx1">
                    <a:lumMod val="75000"/>
                    <a:lumOff val="25000"/>
                  </a:schemeClr>
                </a:solidFill>
                <a:latin typeface="+mn-lt"/>
              </a:rPr>
              <a:t>Easy installation from CRAN</a:t>
            </a:r>
          </a:p>
        </p:txBody>
      </p:sp>
      <p:sp>
        <p:nvSpPr>
          <p:cNvPr id="25" name="Content Placeholder 2"/>
          <p:cNvSpPr txBox="1">
            <a:spLocks/>
          </p:cNvSpPr>
          <p:nvPr/>
        </p:nvSpPr>
        <p:spPr>
          <a:xfrm>
            <a:off x="6134376" y="5298942"/>
            <a:ext cx="5915441" cy="1429117"/>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600" dirty="0">
                <a:solidFill>
                  <a:schemeClr val="tx1">
                    <a:lumMod val="75000"/>
                    <a:lumOff val="25000"/>
                  </a:schemeClr>
                </a:solidFill>
                <a:latin typeface="+mn-lt"/>
              </a:rPr>
              <a:t>Loads data into </a:t>
            </a:r>
            <a:r>
              <a:rPr lang="en-US" sz="2600" b="1" dirty="0" err="1">
                <a:solidFill>
                  <a:schemeClr val="accent1">
                    <a:lumMod val="75000"/>
                  </a:schemeClr>
                </a:solidFill>
                <a:latin typeface="Courier New" panose="02070309020205020404" pitchFamily="49" charset="0"/>
                <a:cs typeface="Courier New" panose="02070309020205020404" pitchFamily="49" charset="0"/>
              </a:rPr>
              <a:t>SparkDataFrame</a:t>
            </a:r>
            <a:r>
              <a:rPr lang="en-US" sz="2600" dirty="0">
                <a:solidFill>
                  <a:schemeClr val="tx1">
                    <a:lumMod val="75000"/>
                    <a:lumOff val="25000"/>
                  </a:schemeClr>
                </a:solidFill>
                <a:latin typeface="+mn-lt"/>
              </a:rPr>
              <a:t> from: local R data frames, Hive tables, CSV, JSON, and Parquet files.</a:t>
            </a:r>
          </a:p>
        </p:txBody>
      </p:sp>
      <p:sp>
        <p:nvSpPr>
          <p:cNvPr id="26" name="Content Placeholder 2"/>
          <p:cNvSpPr txBox="1">
            <a:spLocks/>
          </p:cNvSpPr>
          <p:nvPr/>
        </p:nvSpPr>
        <p:spPr>
          <a:xfrm>
            <a:off x="6096001" y="2847764"/>
            <a:ext cx="5915441" cy="78140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600" dirty="0">
                <a:solidFill>
                  <a:schemeClr val="tx1">
                    <a:lumMod val="75000"/>
                    <a:lumOff val="25000"/>
                  </a:schemeClr>
                </a:solidFill>
                <a:latin typeface="+mn-lt"/>
              </a:rPr>
              <a:t>Connect to both local instances of Spark and remote Spark clusters</a:t>
            </a:r>
          </a:p>
        </p:txBody>
      </p:sp>
      <p:pic>
        <p:nvPicPr>
          <p:cNvPr id="5" name="Picture 4"/>
          <p:cNvPicPr>
            <a:picLocks noChangeAspect="1"/>
          </p:cNvPicPr>
          <p:nvPr/>
        </p:nvPicPr>
        <p:blipFill>
          <a:blip r:embed="rId4"/>
          <a:stretch>
            <a:fillRect/>
          </a:stretch>
        </p:blipFill>
        <p:spPr>
          <a:xfrm>
            <a:off x="6431139" y="3775108"/>
            <a:ext cx="5321914" cy="131235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5"/>
          <a:stretch>
            <a:fillRect/>
          </a:stretch>
        </p:blipFill>
        <p:spPr>
          <a:xfrm>
            <a:off x="6601175" y="2166133"/>
            <a:ext cx="3361911" cy="46005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1"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17</a:t>
            </a:fld>
            <a:endParaRPr lang="en-US" sz="1200" dirty="0"/>
          </a:p>
        </p:txBody>
      </p:sp>
    </p:spTree>
    <p:extLst>
      <p:ext uri="{BB962C8B-B14F-4D97-AF65-F5344CB8AC3E}">
        <p14:creationId xmlns:p14="http://schemas.microsoft.com/office/powerpoint/2010/main" val="8022806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10" b="1" spc="0" dirty="0" err="1">
                <a:ln>
                  <a:noFill/>
                </a:ln>
                <a:solidFill>
                  <a:srgbClr val="FFFFFF"/>
                </a:solidFill>
                <a:latin typeface="Courier New" panose="02070309020205020404" pitchFamily="49" charset="0"/>
                <a:cs typeface="Courier New" panose="02070309020205020404" pitchFamily="49" charset="0"/>
              </a:rPr>
              <a:t>dplyr</a:t>
            </a:r>
            <a:r>
              <a:rPr lang="en-US" sz="4710" b="1" spc="0" dirty="0">
                <a:ln>
                  <a:noFill/>
                </a:ln>
                <a:solidFill>
                  <a:srgbClr val="FFFFFF"/>
                </a:solidFill>
              </a:rPr>
              <a:t> and ML in </a:t>
            </a:r>
            <a:r>
              <a:rPr lang="en-US" sz="4710" b="1" spc="0" dirty="0">
                <a:ln>
                  <a:noFill/>
                </a:ln>
                <a:solidFill>
                  <a:srgbClr val="FFFFFF"/>
                </a:solidFill>
                <a:latin typeface="Courier New" panose="02070309020205020404" pitchFamily="49" charset="0"/>
                <a:cs typeface="Courier New" panose="02070309020205020404" pitchFamily="49" charset="0"/>
              </a:rPr>
              <a:t>sparklyr</a:t>
            </a:r>
            <a:endParaRPr lang="en-US" sz="4710" b="1" dirty="0">
              <a:solidFill>
                <a:schemeClr val="bg1"/>
              </a:solidFill>
              <a:latin typeface="Courier New" panose="02070309020205020404" pitchFamily="49" charset="0"/>
              <a:cs typeface="Courier New" panose="02070309020205020404" pitchFamily="49" charset="0"/>
            </a:endParaRPr>
          </a:p>
        </p:txBody>
      </p:sp>
      <p:sp>
        <p:nvSpPr>
          <p:cNvPr id="7" name="Content Placeholder 2"/>
          <p:cNvSpPr txBox="1">
            <a:spLocks/>
          </p:cNvSpPr>
          <p:nvPr/>
        </p:nvSpPr>
        <p:spPr>
          <a:xfrm>
            <a:off x="545566" y="4146869"/>
            <a:ext cx="11245381" cy="2668128"/>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2800" dirty="0">
                <a:solidFill>
                  <a:schemeClr val="tx1">
                    <a:lumMod val="75000"/>
                    <a:lumOff val="25000"/>
                  </a:schemeClr>
                </a:solidFill>
                <a:latin typeface="+mn-lt"/>
              </a:rPr>
              <a:t>Includes 3 family of functions for machine learning pipeline</a:t>
            </a:r>
            <a:endParaRPr lang="en-US" sz="2000" dirty="0">
              <a:solidFill>
                <a:schemeClr val="tx1">
                  <a:lumMod val="75000"/>
                  <a:lumOff val="25000"/>
                </a:schemeClr>
              </a:solidFill>
              <a:latin typeface="+mn-lt"/>
            </a:endParaRPr>
          </a:p>
          <a:p>
            <a:pPr lvl="2">
              <a:lnSpc>
                <a:spcPct val="150000"/>
              </a:lnSpc>
            </a:pPr>
            <a:r>
              <a:rPr lang="en-US" sz="1800" b="1" dirty="0">
                <a:solidFill>
                  <a:schemeClr val="accent1">
                    <a:lumMod val="75000"/>
                  </a:schemeClr>
                </a:solidFill>
                <a:latin typeface="Courier New" panose="02070309020205020404" pitchFamily="49" charset="0"/>
                <a:cs typeface="Courier New" panose="02070309020205020404" pitchFamily="49" charset="0"/>
              </a:rPr>
              <a:t>ml_*</a:t>
            </a:r>
            <a:r>
              <a:rPr lang="en-US" sz="1800" dirty="0">
                <a:solidFill>
                  <a:schemeClr val="tx1">
                    <a:lumMod val="75000"/>
                    <a:lumOff val="25000"/>
                  </a:schemeClr>
                </a:solidFill>
              </a:rPr>
              <a:t>: Machine learning algorithms for analyzing data provided by the </a:t>
            </a:r>
            <a:r>
              <a:rPr lang="en-US" sz="1800" u="sng" dirty="0">
                <a:solidFill>
                  <a:schemeClr val="tx1">
                    <a:lumMod val="75000"/>
                    <a:lumOff val="25000"/>
                  </a:schemeClr>
                </a:solidFill>
                <a:latin typeface="Courier New" panose="02070309020205020404" pitchFamily="49" charset="0"/>
                <a:cs typeface="Courier New" panose="02070309020205020404" pitchFamily="49" charset="0"/>
              </a:rPr>
              <a:t>spark.ml</a:t>
            </a:r>
            <a:r>
              <a:rPr lang="en-US" sz="1800" dirty="0">
                <a:solidFill>
                  <a:schemeClr val="tx1">
                    <a:lumMod val="75000"/>
                    <a:lumOff val="25000"/>
                  </a:schemeClr>
                </a:solidFill>
                <a:latin typeface="Courier New" panose="02070309020205020404" pitchFamily="49" charset="0"/>
                <a:cs typeface="Courier New" panose="02070309020205020404" pitchFamily="49" charset="0"/>
              </a:rPr>
              <a:t> </a:t>
            </a:r>
            <a:r>
              <a:rPr lang="en-US" sz="1800" dirty="0">
                <a:solidFill>
                  <a:schemeClr val="tx1">
                    <a:lumMod val="75000"/>
                    <a:lumOff val="25000"/>
                  </a:schemeClr>
                </a:solidFill>
              </a:rPr>
              <a:t>package.</a:t>
            </a:r>
          </a:p>
          <a:p>
            <a:pPr lvl="4">
              <a:lnSpc>
                <a:spcPct val="150000"/>
              </a:lnSpc>
            </a:pPr>
            <a:r>
              <a:rPr lang="en-US" dirty="0">
                <a:solidFill>
                  <a:schemeClr val="tx1">
                    <a:lumMod val="75000"/>
                    <a:lumOff val="25000"/>
                  </a:schemeClr>
                </a:solidFill>
              </a:rPr>
              <a:t>K-Means, GLM, LR, Survival Regression, DT, RF, GBT, PCA, Naive-Bayes, Multilayer Perceptron, LDA</a:t>
            </a:r>
          </a:p>
          <a:p>
            <a:pPr lvl="2">
              <a:lnSpc>
                <a:spcPct val="150000"/>
              </a:lnSpc>
            </a:pPr>
            <a:r>
              <a:rPr lang="en-US" sz="1800" b="1" dirty="0">
                <a:solidFill>
                  <a:schemeClr val="accent1">
                    <a:lumMod val="75000"/>
                  </a:schemeClr>
                </a:solidFill>
                <a:latin typeface="Courier New" panose="02070309020205020404" pitchFamily="49" charset="0"/>
                <a:cs typeface="Courier New" panose="02070309020205020404" pitchFamily="49" charset="0"/>
              </a:rPr>
              <a:t>ft_*</a:t>
            </a:r>
            <a:r>
              <a:rPr lang="en-US" sz="1800" dirty="0">
                <a:solidFill>
                  <a:schemeClr val="tx1">
                    <a:lumMod val="75000"/>
                    <a:lumOff val="25000"/>
                  </a:schemeClr>
                </a:solidFill>
              </a:rPr>
              <a:t>: Feature transformers for manipulating individual features.</a:t>
            </a:r>
          </a:p>
          <a:p>
            <a:pPr lvl="2">
              <a:lnSpc>
                <a:spcPct val="150000"/>
              </a:lnSpc>
            </a:pPr>
            <a:r>
              <a:rPr lang="en-US" sz="1800" b="1" dirty="0">
                <a:solidFill>
                  <a:schemeClr val="accent1">
                    <a:lumMod val="75000"/>
                  </a:schemeClr>
                </a:solidFill>
                <a:latin typeface="Courier New" panose="02070309020205020404" pitchFamily="49" charset="0"/>
                <a:cs typeface="Courier New" panose="02070309020205020404" pitchFamily="49" charset="0"/>
              </a:rPr>
              <a:t>sdf_*</a:t>
            </a:r>
            <a:r>
              <a:rPr lang="en-US" sz="1800" dirty="0">
                <a:solidFill>
                  <a:schemeClr val="tx1">
                    <a:lumMod val="75000"/>
                    <a:lumOff val="25000"/>
                  </a:schemeClr>
                </a:solidFill>
              </a:rPr>
              <a:t>: Functions for manipulating </a:t>
            </a:r>
            <a:r>
              <a:rPr lang="en-US" sz="1800" u="sng" dirty="0">
                <a:solidFill>
                  <a:schemeClr val="tx1">
                    <a:lumMod val="75000"/>
                    <a:lumOff val="25000"/>
                  </a:schemeClr>
                </a:solidFill>
                <a:latin typeface="Courier New" panose="02070309020205020404" pitchFamily="49" charset="0"/>
                <a:cs typeface="Courier New" panose="02070309020205020404" pitchFamily="49" charset="0"/>
              </a:rPr>
              <a:t>SparkDataFrames</a:t>
            </a:r>
            <a:r>
              <a:rPr lang="en-US" sz="1800" dirty="0">
                <a:solidFill>
                  <a:schemeClr val="tx1">
                    <a:lumMod val="75000"/>
                    <a:lumOff val="25000"/>
                  </a:schemeClr>
                </a:solidFill>
              </a:rPr>
              <a:t>.</a:t>
            </a:r>
          </a:p>
        </p:txBody>
      </p:sp>
      <p:sp>
        <p:nvSpPr>
          <p:cNvPr id="11" name="Content Placeholder 2"/>
          <p:cNvSpPr txBox="1">
            <a:spLocks/>
          </p:cNvSpPr>
          <p:nvPr/>
        </p:nvSpPr>
        <p:spPr>
          <a:xfrm>
            <a:off x="545566" y="1599785"/>
            <a:ext cx="11111113" cy="96668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2800" dirty="0">
                <a:solidFill>
                  <a:schemeClr val="tx1">
                    <a:lumMod val="75000"/>
                    <a:lumOff val="25000"/>
                  </a:schemeClr>
                </a:solidFill>
                <a:latin typeface="+mn-lt"/>
              </a:rPr>
              <a:t>Provides a complete </a:t>
            </a:r>
            <a:r>
              <a:rPr lang="en-US" sz="2800" b="1" dirty="0">
                <a:solidFill>
                  <a:schemeClr val="accent1">
                    <a:lumMod val="75000"/>
                  </a:schemeClr>
                </a:solidFill>
                <a:latin typeface="Courier New" panose="02070309020205020404" pitchFamily="49" charset="0"/>
                <a:cs typeface="Courier New" panose="02070309020205020404" pitchFamily="49" charset="0"/>
              </a:rPr>
              <a:t>dplyr</a:t>
            </a:r>
            <a:r>
              <a:rPr lang="en-US" sz="2800" dirty="0">
                <a:solidFill>
                  <a:schemeClr val="tx1">
                    <a:lumMod val="75000"/>
                    <a:lumOff val="25000"/>
                  </a:schemeClr>
                </a:solidFill>
                <a:latin typeface="+mn-lt"/>
              </a:rPr>
              <a:t> backend for data manipulation, analysis and visualization</a:t>
            </a:r>
          </a:p>
        </p:txBody>
      </p:sp>
      <p:grpSp>
        <p:nvGrpSpPr>
          <p:cNvPr id="5" name="Group 4"/>
          <p:cNvGrpSpPr/>
          <p:nvPr/>
        </p:nvGrpSpPr>
        <p:grpSpPr>
          <a:xfrm>
            <a:off x="2567238" y="2538877"/>
            <a:ext cx="6386521" cy="1582332"/>
            <a:chOff x="2596114" y="2125815"/>
            <a:chExt cx="6386521" cy="1582332"/>
          </a:xfrm>
        </p:grpSpPr>
        <p:pic>
          <p:nvPicPr>
            <p:cNvPr id="20" name="Picture 19"/>
            <p:cNvPicPr>
              <a:picLocks noChangeAspect="1"/>
            </p:cNvPicPr>
            <p:nvPr/>
          </p:nvPicPr>
          <p:blipFill>
            <a:blip r:embed="rId3"/>
            <a:stretch>
              <a:fillRect/>
            </a:stretch>
          </p:blipFill>
          <p:spPr>
            <a:xfrm>
              <a:off x="2596114" y="2511287"/>
              <a:ext cx="6386521" cy="119686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4" name="Oval Callout 3"/>
            <p:cNvSpPr/>
            <p:nvPr/>
          </p:nvSpPr>
          <p:spPr bwMode="auto">
            <a:xfrm>
              <a:off x="6006544" y="2125815"/>
              <a:ext cx="1903016" cy="1022996"/>
            </a:xfrm>
            <a:prstGeom prst="wedgeEllipseCallout">
              <a:avLst>
                <a:gd name="adj1" fmla="val -52309"/>
                <a:gd name="adj2" fmla="val 4296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rgbClr val="FF6633"/>
                  </a:solidFill>
                  <a:latin typeface="+mj-lt"/>
                  <a:ea typeface="Segoe UI" pitchFamily="34" charset="0"/>
                  <a:cs typeface="Segoe UI" pitchFamily="34" charset="0"/>
                </a:rPr>
                <a:t>%&gt;%</a:t>
              </a:r>
            </a:p>
          </p:txBody>
        </p:sp>
      </p:grpSp>
      <p:sp>
        <p:nvSpPr>
          <p:cNvPr id="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18</a:t>
            </a:fld>
            <a:endParaRPr lang="en-US" sz="1200" dirty="0"/>
          </a:p>
        </p:txBody>
      </p:sp>
    </p:spTree>
    <p:extLst>
      <p:ext uri="{BB962C8B-B14F-4D97-AF65-F5344CB8AC3E}">
        <p14:creationId xmlns:p14="http://schemas.microsoft.com/office/powerpoint/2010/main" val="3664736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latin typeface="Courier New" panose="02070309020205020404" pitchFamily="49" charset="0"/>
                <a:cs typeface="Courier New" panose="02070309020205020404" pitchFamily="49" charset="0"/>
              </a:rPr>
              <a:t>h2o</a:t>
            </a:r>
            <a:r>
              <a:rPr lang="en-US" sz="4705" b="1" dirty="0">
                <a:solidFill>
                  <a:schemeClr val="bg1"/>
                </a:solidFill>
              </a:rPr>
              <a:t>: prediction engine in R</a:t>
            </a:r>
          </a:p>
        </p:txBody>
      </p:sp>
      <p:grpSp>
        <p:nvGrpSpPr>
          <p:cNvPr id="8" name="Group 7"/>
          <p:cNvGrpSpPr/>
          <p:nvPr/>
        </p:nvGrpSpPr>
        <p:grpSpPr>
          <a:xfrm>
            <a:off x="226555" y="1331265"/>
            <a:ext cx="4621428" cy="5400469"/>
            <a:chOff x="7570573" y="1122786"/>
            <a:chExt cx="4621428" cy="5400469"/>
          </a:xfrm>
        </p:grpSpPr>
        <p:pic>
          <p:nvPicPr>
            <p:cNvPr id="130" name="Picture 1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573" y="1122786"/>
              <a:ext cx="4621428" cy="5400469"/>
            </a:xfrm>
            <a:prstGeom prst="rect">
              <a:avLst/>
            </a:prstGeom>
          </p:spPr>
        </p:pic>
        <p:sp>
          <p:nvSpPr>
            <p:cNvPr id="131" name="TextBox 130"/>
            <p:cNvSpPr txBox="1"/>
            <p:nvPr/>
          </p:nvSpPr>
          <p:spPr>
            <a:xfrm>
              <a:off x="8994701" y="6211997"/>
              <a:ext cx="2069669" cy="276999"/>
            </a:xfrm>
            <a:prstGeom prst="rect">
              <a:avLst/>
            </a:prstGeom>
            <a:noFill/>
          </p:spPr>
          <p:txBody>
            <a:bodyPr wrap="none" rtlCol="0">
              <a:spAutoFit/>
            </a:bodyPr>
            <a:lstStyle/>
            <a:p>
              <a:r>
                <a:rPr lang="en-US" sz="1200" dirty="0"/>
                <a:t>http://www.h2o.ai/product/</a:t>
              </a:r>
            </a:p>
          </p:txBody>
        </p:sp>
      </p:grpSp>
      <p:grpSp>
        <p:nvGrpSpPr>
          <p:cNvPr id="6" name="Group 5"/>
          <p:cNvGrpSpPr/>
          <p:nvPr/>
        </p:nvGrpSpPr>
        <p:grpSpPr>
          <a:xfrm>
            <a:off x="5212864" y="1478968"/>
            <a:ext cx="6732374" cy="5379032"/>
            <a:chOff x="5212864" y="1478968"/>
            <a:chExt cx="6732374" cy="5379032"/>
          </a:xfrm>
        </p:grpSpPr>
        <p:grpSp>
          <p:nvGrpSpPr>
            <p:cNvPr id="9" name="Group 8"/>
            <p:cNvGrpSpPr/>
            <p:nvPr/>
          </p:nvGrpSpPr>
          <p:grpSpPr>
            <a:xfrm>
              <a:off x="5212864" y="1478968"/>
              <a:ext cx="6732374" cy="5379032"/>
              <a:chOff x="838200" y="1478969"/>
              <a:chExt cx="6732374" cy="5379032"/>
            </a:xfrm>
          </p:grpSpPr>
          <p:sp>
            <p:nvSpPr>
              <p:cNvPr id="4" name="Content Placeholder 2"/>
              <p:cNvSpPr txBox="1">
                <a:spLocks/>
              </p:cNvSpPr>
              <p:nvPr/>
            </p:nvSpPr>
            <p:spPr>
              <a:xfrm>
                <a:off x="838200" y="1478969"/>
                <a:ext cx="6732373" cy="832828"/>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solidFill>
                      <a:schemeClr val="tx1"/>
                    </a:solidFill>
                    <a:latin typeface="+mn-lt"/>
                  </a:rPr>
                  <a:t>Optimized for “in memory” processing of distributed, parallel machine learning algorithms on clusters.</a:t>
                </a:r>
              </a:p>
              <a:p>
                <a:endParaRPr lang="en-US" sz="2000" dirty="0">
                  <a:latin typeface="+mn-lt"/>
                </a:endParaRPr>
              </a:p>
            </p:txBody>
          </p:sp>
          <p:sp>
            <p:nvSpPr>
              <p:cNvPr id="128" name="Content Placeholder 2"/>
              <p:cNvSpPr txBox="1">
                <a:spLocks/>
              </p:cNvSpPr>
              <p:nvPr/>
            </p:nvSpPr>
            <p:spPr>
              <a:xfrm>
                <a:off x="838200" y="5202966"/>
                <a:ext cx="6732374" cy="1655035"/>
              </a:xfrm>
              <a:prstGeom prst="rect">
                <a:avLst/>
              </a:prstGeom>
            </p:spPr>
            <p:txBody>
              <a:bodyPr>
                <a:normAutofit lnSpcReduction="10000"/>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b="1" dirty="0">
                    <a:solidFill>
                      <a:schemeClr val="tx1"/>
                    </a:solidFill>
                    <a:latin typeface="+mn-lt"/>
                  </a:rPr>
                  <a:t>Data manipulation and modeling</a:t>
                </a:r>
                <a:r>
                  <a:rPr lang="en-US" sz="2000" dirty="0">
                    <a:solidFill>
                      <a:schemeClr val="tx1"/>
                    </a:solidFill>
                    <a:latin typeface="+mn-lt"/>
                  </a:rPr>
                  <a:t>: R functions + </a:t>
                </a:r>
                <a:r>
                  <a:rPr lang="en-US" sz="2000" b="1" dirty="0">
                    <a:solidFill>
                      <a:schemeClr val="accent1">
                        <a:lumMod val="75000"/>
                      </a:schemeClr>
                    </a:solidFill>
                    <a:latin typeface="Courier New" panose="02070309020205020404" pitchFamily="49" charset="0"/>
                    <a:cs typeface="Courier New" panose="02070309020205020404" pitchFamily="49" charset="0"/>
                  </a:rPr>
                  <a:t>h2o</a:t>
                </a:r>
                <a:r>
                  <a:rPr lang="en-US" sz="2000" dirty="0">
                    <a:solidFill>
                      <a:schemeClr val="tx1"/>
                    </a:solidFill>
                    <a:latin typeface="+mn-lt"/>
                  </a:rPr>
                  <a:t> pre-fixed functions.</a:t>
                </a:r>
              </a:p>
              <a:p>
                <a:pPr lvl="2"/>
                <a:r>
                  <a:rPr lang="en-US" sz="1800" i="1" u="sng" dirty="0">
                    <a:solidFill>
                      <a:schemeClr val="tx1"/>
                    </a:solidFill>
                  </a:rPr>
                  <a:t>Transformations</a:t>
                </a:r>
                <a:r>
                  <a:rPr lang="en-US" sz="1800" dirty="0">
                    <a:solidFill>
                      <a:schemeClr val="tx1"/>
                    </a:solidFill>
                  </a:rPr>
                  <a:t>: h2o.group_by(), h2o.impute()</a:t>
                </a:r>
              </a:p>
              <a:p>
                <a:pPr lvl="2"/>
                <a:r>
                  <a:rPr lang="en-US" sz="1800" i="1" u="sng" dirty="0">
                    <a:solidFill>
                      <a:schemeClr val="tx1"/>
                    </a:solidFill>
                  </a:rPr>
                  <a:t>Statistics</a:t>
                </a:r>
                <a:r>
                  <a:rPr lang="en-US" sz="1800" dirty="0">
                    <a:solidFill>
                      <a:schemeClr val="tx1"/>
                    </a:solidFill>
                  </a:rPr>
                  <a:t>: h2o.summary(), h2o.quantile(), h2o.mean()</a:t>
                </a:r>
              </a:p>
              <a:p>
                <a:pPr lvl="2"/>
                <a:r>
                  <a:rPr lang="en-US" sz="1800" i="1" u="sng" dirty="0">
                    <a:solidFill>
                      <a:schemeClr val="tx1"/>
                    </a:solidFill>
                  </a:rPr>
                  <a:t>Algorithms</a:t>
                </a:r>
                <a:r>
                  <a:rPr lang="en-US" sz="1800" dirty="0">
                    <a:solidFill>
                      <a:schemeClr val="tx1"/>
                    </a:solidFill>
                  </a:rPr>
                  <a:t>: h2o.glm(), h2o.naiveBayes(), h2o.deeplearning(), h2o.kmeans()</a:t>
                </a:r>
              </a:p>
            </p:txBody>
          </p:sp>
        </p:grpSp>
        <p:sp>
          <p:nvSpPr>
            <p:cNvPr id="11" name="Content Placeholder 2"/>
            <p:cNvSpPr txBox="1">
              <a:spLocks/>
            </p:cNvSpPr>
            <p:nvPr/>
          </p:nvSpPr>
          <p:spPr>
            <a:xfrm>
              <a:off x="5212864" y="2262024"/>
              <a:ext cx="6732373" cy="437843"/>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b="1" dirty="0">
                  <a:solidFill>
                    <a:srgbClr val="F7EA1B"/>
                  </a:solidFill>
                  <a:highlight>
                    <a:srgbClr val="C0C0C0"/>
                  </a:highlight>
                  <a:latin typeface="+mn-lt"/>
                </a:rPr>
                <a:t>Sparkling Water = h2o + Spark</a:t>
              </a:r>
            </a:p>
          </p:txBody>
        </p:sp>
      </p:grpSp>
      <p:pic>
        <p:nvPicPr>
          <p:cNvPr id="13" name="Picture 12"/>
          <p:cNvPicPr>
            <a:picLocks noChangeAspect="1"/>
          </p:cNvPicPr>
          <p:nvPr/>
        </p:nvPicPr>
        <p:blipFill>
          <a:blip r:embed="rId4"/>
          <a:stretch>
            <a:fillRect/>
          </a:stretch>
        </p:blipFill>
        <p:spPr>
          <a:xfrm>
            <a:off x="5695925" y="2247008"/>
            <a:ext cx="5346483" cy="2891169"/>
          </a:xfrm>
          <a:prstGeom prst="rect">
            <a:avLst/>
          </a:prstGeom>
        </p:spPr>
      </p:pic>
      <p:sp>
        <p:nvSpPr>
          <p:cNvPr id="14"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19</a:t>
            </a:fld>
            <a:endParaRPr lang="en-US" sz="1200" dirty="0"/>
          </a:p>
        </p:txBody>
      </p:sp>
    </p:spTree>
    <p:extLst>
      <p:ext uri="{BB962C8B-B14F-4D97-AF65-F5344CB8AC3E}">
        <p14:creationId xmlns:p14="http://schemas.microsoft.com/office/powerpoint/2010/main" val="2497072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marR="0" lvl="0" indent="-336145" algn="ctr" defTabSz="91410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8251063" cy="899537"/>
          </a:xfrm>
        </p:spPr>
        <p:txBody>
          <a:bodyPr/>
          <a:lstStyle/>
          <a:p>
            <a:r>
              <a:rPr lang="en-US" sz="4705" b="1" dirty="0">
                <a:solidFill>
                  <a:schemeClr val="bg1"/>
                </a:solidFill>
              </a:rPr>
              <a:t>Tutorial Outline</a:t>
            </a:r>
          </a:p>
        </p:txBody>
      </p:sp>
      <p:sp>
        <p:nvSpPr>
          <p:cNvPr id="6" name="Content Placeholder 2"/>
          <p:cNvSpPr txBox="1">
            <a:spLocks/>
          </p:cNvSpPr>
          <p:nvPr/>
        </p:nvSpPr>
        <p:spPr>
          <a:xfrm>
            <a:off x="766354" y="1694229"/>
            <a:ext cx="10598331" cy="4253726"/>
          </a:xfrm>
          <a:prstGeom prst="rect">
            <a:avLst/>
          </a:prstGeom>
        </p:spPr>
        <p:txBody>
          <a:bodyPr>
            <a:normAutofit fontScale="92500" lnSpcReduction="10000"/>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nSpc>
                <a:spcPct val="150000"/>
              </a:lnSpc>
            </a:pPr>
            <a:r>
              <a:rPr lang="en-US" sz="2800" dirty="0">
                <a:solidFill>
                  <a:schemeClr val="tx1">
                    <a:lumMod val="75000"/>
                    <a:lumOff val="25000"/>
                  </a:schemeClr>
                </a:solidFill>
                <a:latin typeface="+mn-lt"/>
              </a:rPr>
              <a:t>Introduction - scaling your R scripts </a:t>
            </a:r>
            <a:r>
              <a:rPr lang="en-US" sz="2800" dirty="0">
                <a:solidFill>
                  <a:schemeClr val="bg1">
                    <a:lumMod val="65000"/>
                  </a:schemeClr>
                </a:solidFill>
                <a:latin typeface="+mn-lt"/>
              </a:rPr>
              <a:t>[~15 mins]</a:t>
            </a:r>
          </a:p>
          <a:p>
            <a:pPr lvl="0">
              <a:lnSpc>
                <a:spcPct val="150000"/>
              </a:lnSpc>
            </a:pPr>
            <a:r>
              <a:rPr lang="en-US" sz="2800" dirty="0">
                <a:solidFill>
                  <a:schemeClr val="tx1">
                    <a:lumMod val="75000"/>
                    <a:lumOff val="25000"/>
                  </a:schemeClr>
                </a:solidFill>
                <a:latin typeface="+mn-lt"/>
              </a:rPr>
              <a:t>Scaling R on Spark: Hands-on tutorials </a:t>
            </a:r>
            <a:r>
              <a:rPr lang="en-US" sz="2800" dirty="0">
                <a:solidFill>
                  <a:schemeClr val="bg1">
                    <a:lumMod val="65000"/>
                  </a:schemeClr>
                </a:solidFill>
                <a:latin typeface="+mn-lt"/>
              </a:rPr>
              <a:t>[~140 mins]</a:t>
            </a:r>
          </a:p>
          <a:p>
            <a:pPr lvl="1">
              <a:lnSpc>
                <a:spcPct val="150000"/>
              </a:lnSpc>
            </a:pPr>
            <a:r>
              <a:rPr lang="en-US" sz="2000" dirty="0">
                <a:solidFill>
                  <a:schemeClr val="tx1">
                    <a:lumMod val="75000"/>
                    <a:lumOff val="25000"/>
                  </a:schemeClr>
                </a:solidFill>
              </a:rPr>
              <a:t>Open source R on Spark </a:t>
            </a:r>
            <a:r>
              <a:rPr lang="en-US" sz="2000" dirty="0">
                <a:solidFill>
                  <a:schemeClr val="bg1">
                    <a:lumMod val="65000"/>
                  </a:schemeClr>
                </a:solidFill>
              </a:rPr>
              <a:t>[~70 mins]</a:t>
            </a:r>
          </a:p>
          <a:p>
            <a:pPr lvl="1">
              <a:lnSpc>
                <a:spcPct val="150000"/>
              </a:lnSpc>
            </a:pPr>
            <a:r>
              <a:rPr lang="en-US" sz="2000" dirty="0">
                <a:solidFill>
                  <a:schemeClr val="tx1">
                    <a:lumMod val="75000"/>
                    <a:lumOff val="25000"/>
                  </a:schemeClr>
                </a:solidFill>
              </a:rPr>
              <a:t>Microsoft R server </a:t>
            </a:r>
            <a:r>
              <a:rPr lang="en-US" sz="2000" dirty="0">
                <a:solidFill>
                  <a:schemeClr val="bg1">
                    <a:lumMod val="65000"/>
                  </a:schemeClr>
                </a:solidFill>
              </a:rPr>
              <a:t>[~70 mins]</a:t>
            </a:r>
          </a:p>
          <a:p>
            <a:pPr>
              <a:lnSpc>
                <a:spcPct val="150000"/>
              </a:lnSpc>
            </a:pPr>
            <a:r>
              <a:rPr lang="en-US" sz="2800" dirty="0">
                <a:solidFill>
                  <a:schemeClr val="tx1">
                    <a:lumMod val="75000"/>
                    <a:lumOff val="25000"/>
                  </a:schemeClr>
                </a:solidFill>
                <a:latin typeface="+mn-lt"/>
              </a:rPr>
              <a:t>DNN on R (image recognition) </a:t>
            </a:r>
            <a:r>
              <a:rPr lang="en-US" sz="2800" dirty="0">
                <a:solidFill>
                  <a:schemeClr val="bg1">
                    <a:lumMod val="65000"/>
                  </a:schemeClr>
                </a:solidFill>
                <a:latin typeface="+mn-lt"/>
              </a:rPr>
              <a:t>[~10 mins]</a:t>
            </a:r>
            <a:endParaRPr lang="en-US" sz="2000" dirty="0">
              <a:solidFill>
                <a:schemeClr val="bg1">
                  <a:lumMod val="65000"/>
                </a:schemeClr>
              </a:solidFill>
              <a:latin typeface="+mn-lt"/>
            </a:endParaRPr>
          </a:p>
          <a:p>
            <a:pPr>
              <a:lnSpc>
                <a:spcPct val="150000"/>
              </a:lnSpc>
            </a:pPr>
            <a:r>
              <a:rPr lang="en-US" sz="2800" dirty="0">
                <a:solidFill>
                  <a:schemeClr val="tx1">
                    <a:lumMod val="75000"/>
                    <a:lumOff val="25000"/>
                  </a:schemeClr>
                </a:solidFill>
                <a:latin typeface="+mn-lt"/>
              </a:rPr>
              <a:t>Other options for scaling R </a:t>
            </a:r>
            <a:r>
              <a:rPr lang="en-US" sz="2800" dirty="0">
                <a:solidFill>
                  <a:schemeClr val="bg1">
                    <a:lumMod val="65000"/>
                  </a:schemeClr>
                </a:solidFill>
                <a:latin typeface="+mn-lt"/>
              </a:rPr>
              <a:t>[~10 mins, time permitting]</a:t>
            </a:r>
          </a:p>
          <a:p>
            <a:pPr>
              <a:lnSpc>
                <a:spcPct val="150000"/>
              </a:lnSpc>
            </a:pPr>
            <a:r>
              <a:rPr lang="en-US" sz="2800" dirty="0">
                <a:solidFill>
                  <a:schemeClr val="tx1">
                    <a:lumMod val="75000"/>
                    <a:lumOff val="25000"/>
                  </a:schemeClr>
                </a:solidFill>
                <a:latin typeface="+mn-lt"/>
              </a:rPr>
              <a:t>Q&amp;A</a:t>
            </a:r>
            <a:r>
              <a:rPr lang="en-US" sz="2800" dirty="0">
                <a:solidFill>
                  <a:schemeClr val="bg1">
                    <a:lumMod val="65000"/>
                  </a:schemeClr>
                </a:solidFill>
                <a:latin typeface="+mn-lt"/>
              </a:rPr>
              <a:t> [15 mins]</a:t>
            </a:r>
          </a:p>
          <a:p>
            <a:pPr marL="336145" lvl="1" indent="0">
              <a:lnSpc>
                <a:spcPct val="150000"/>
              </a:lnSpc>
              <a:buNone/>
            </a:pPr>
            <a:endParaRPr lang="en-US" sz="800" dirty="0">
              <a:solidFill>
                <a:schemeClr val="tx1">
                  <a:lumMod val="75000"/>
                  <a:lumOff val="25000"/>
                </a:schemeClr>
              </a:solidFill>
            </a:endParaRPr>
          </a:p>
        </p:txBody>
      </p:sp>
      <p:sp>
        <p:nvSpPr>
          <p:cNvPr id="7" name="TextBox 6"/>
          <p:cNvSpPr txBox="1"/>
          <p:nvPr/>
        </p:nvSpPr>
        <p:spPr>
          <a:xfrm>
            <a:off x="7975036" y="5947955"/>
            <a:ext cx="3765755" cy="507553"/>
          </a:xfrm>
          <a:prstGeom prst="rect">
            <a:avLst/>
          </a:prstGeom>
          <a:noFill/>
        </p:spPr>
        <p:txBody>
          <a:bodyPr wrap="none" lIns="182880" tIns="146304" rIns="182880" bIns="146304" rtlCol="0">
            <a:noAutofit/>
          </a:bodyPr>
          <a:lstStyle/>
          <a:p>
            <a:pPr>
              <a:lnSpc>
                <a:spcPct val="90000"/>
              </a:lnSpc>
              <a:spcAft>
                <a:spcPts val="2400"/>
              </a:spcAft>
              <a:buClr>
                <a:srgbClr val="A80000"/>
              </a:buClr>
            </a:pPr>
            <a:r>
              <a:rPr lang="en-US" b="1" dirty="0">
                <a:solidFill>
                  <a:srgbClr val="002050"/>
                </a:solidFill>
                <a:ea typeface="Segoe UI Black" panose="020B0A02040204020203" pitchFamily="34" charset="0"/>
                <a:cs typeface="Segoe UI Black" panose="020B0A02040204020203" pitchFamily="34" charset="0"/>
              </a:rPr>
              <a:t>15 min break after ~ 1 ½  </a:t>
            </a:r>
            <a:r>
              <a:rPr lang="en-US" b="1" dirty="0" err="1">
                <a:solidFill>
                  <a:srgbClr val="002050"/>
                </a:solidFill>
                <a:ea typeface="Segoe UI Black" panose="020B0A02040204020203" pitchFamily="34" charset="0"/>
                <a:cs typeface="Segoe UI Black" panose="020B0A02040204020203" pitchFamily="34" charset="0"/>
              </a:rPr>
              <a:t>hrs</a:t>
            </a:r>
            <a:endParaRPr lang="en-US" b="1" dirty="0">
              <a:solidFill>
                <a:srgbClr val="002050"/>
              </a:solidFill>
              <a:ea typeface="Segoe UI Black" panose="020B0A02040204020203" pitchFamily="34" charset="0"/>
              <a:cs typeface="Segoe UI Black" panose="020B0A02040204020203" pitchFamily="34" charset="0"/>
            </a:endParaRPr>
          </a:p>
        </p:txBody>
      </p:sp>
      <p:sp>
        <p:nvSpPr>
          <p:cNvPr id="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a:t>
            </a:fld>
            <a:endParaRPr lang="en-US" sz="1200" dirty="0"/>
          </a:p>
        </p:txBody>
      </p:sp>
    </p:spTree>
    <p:extLst>
      <p:ext uri="{BB962C8B-B14F-4D97-AF65-F5344CB8AC3E}">
        <p14:creationId xmlns:p14="http://schemas.microsoft.com/office/powerpoint/2010/main" val="88481312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553497" y="1813168"/>
            <a:ext cx="9144000" cy="3180862"/>
          </a:xfrm>
          <a:prstGeom prst="rect">
            <a:avLst/>
          </a:prstGeom>
        </p:spPr>
        <p:txBody>
          <a:bodyPr vert="horz" wrap="square" lIns="146304" tIns="91440" rIns="146304" bIns="91440" rtlCol="0" anchor="b">
            <a:noAutofit/>
          </a:bodyPr>
          <a:lstStyle>
            <a:lvl1pPr algn="ctr" defTabSz="913505" rtl="0" fontAlgn="base">
              <a:lnSpc>
                <a:spcPct val="90000"/>
              </a:lnSpc>
              <a:spcBef>
                <a:spcPct val="0"/>
              </a:spcBef>
              <a:spcAft>
                <a:spcPct val="0"/>
              </a:spcAft>
              <a:defRPr lang="en-US" sz="6000" kern="1200" spc="-10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5400" dirty="0">
                <a:latin typeface="+mn-lt"/>
              </a:rPr>
              <a:t>Compute Platforms for Hands-on &amp; Demos</a:t>
            </a:r>
          </a:p>
          <a:p>
            <a:r>
              <a:rPr lang="en-US" sz="5400" dirty="0">
                <a:latin typeface="+mn-lt"/>
              </a:rPr>
              <a:t>+</a:t>
            </a:r>
          </a:p>
          <a:p>
            <a:r>
              <a:rPr lang="en-US" sz="5400" dirty="0">
                <a:latin typeface="+mn-lt"/>
              </a:rPr>
              <a:t>General analytical flow</a:t>
            </a: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20</a:t>
            </a:fld>
            <a:endParaRPr lang="en-US" sz="1200" dirty="0"/>
          </a:p>
        </p:txBody>
      </p:sp>
    </p:spTree>
    <p:extLst>
      <p:ext uri="{BB962C8B-B14F-4D97-AF65-F5344CB8AC3E}">
        <p14:creationId xmlns:p14="http://schemas.microsoft.com/office/powerpoint/2010/main" val="4037242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149055" y="256715"/>
            <a:ext cx="11775906" cy="896105"/>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000" b="1" dirty="0">
                <a:solidFill>
                  <a:schemeClr val="bg1"/>
                </a:solidFill>
              </a:rPr>
              <a:t>Single node Azure Linux DSVM w/ Spark  (for Hands-On)</a:t>
            </a:r>
          </a:p>
        </p:txBody>
      </p:sp>
      <p:grpSp>
        <p:nvGrpSpPr>
          <p:cNvPr id="7" name="Group 6"/>
          <p:cNvGrpSpPr/>
          <p:nvPr/>
        </p:nvGrpSpPr>
        <p:grpSpPr>
          <a:xfrm>
            <a:off x="702358" y="2291512"/>
            <a:ext cx="8038519" cy="3569124"/>
            <a:chOff x="358228" y="1307676"/>
            <a:chExt cx="10891485" cy="4772617"/>
          </a:xfrm>
        </p:grpSpPr>
        <p:grpSp>
          <p:nvGrpSpPr>
            <p:cNvPr id="8" name="Group 7"/>
            <p:cNvGrpSpPr/>
            <p:nvPr/>
          </p:nvGrpSpPr>
          <p:grpSpPr>
            <a:xfrm>
              <a:off x="3244192" y="1552429"/>
              <a:ext cx="1943570" cy="890803"/>
              <a:chOff x="1653208" y="5118195"/>
              <a:chExt cx="1828800" cy="838200"/>
            </a:xfrm>
          </p:grpSpPr>
          <p:pic>
            <p:nvPicPr>
              <p:cNvPr id="39" name="Picture 38"/>
              <p:cNvPicPr>
                <a:picLocks noChangeAspect="1"/>
              </p:cNvPicPr>
              <p:nvPr/>
            </p:nvPicPr>
            <p:blipFill>
              <a:blip r:embed="rId3"/>
              <a:stretch>
                <a:fillRect/>
              </a:stretch>
            </p:blipFill>
            <p:spPr>
              <a:xfrm>
                <a:off x="1653208" y="5118195"/>
                <a:ext cx="838200" cy="838200"/>
              </a:xfrm>
              <a:prstGeom prst="rect">
                <a:avLst/>
              </a:prstGeom>
            </p:spPr>
          </p:pic>
          <p:pic>
            <p:nvPicPr>
              <p:cNvPr id="40" name="Picture 39"/>
              <p:cNvPicPr>
                <a:picLocks noChangeAspect="1"/>
              </p:cNvPicPr>
              <p:nvPr/>
            </p:nvPicPr>
            <p:blipFill>
              <a:blip r:embed="rId4"/>
              <a:stretch>
                <a:fillRect/>
              </a:stretch>
            </p:blipFill>
            <p:spPr>
              <a:xfrm>
                <a:off x="2491408" y="5118195"/>
                <a:ext cx="990600" cy="832104"/>
              </a:xfrm>
              <a:prstGeom prst="rect">
                <a:avLst/>
              </a:prstGeom>
            </p:spPr>
          </p:pic>
        </p:gr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9490" y="1567209"/>
              <a:ext cx="787561" cy="787561"/>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0478" y="3852733"/>
              <a:ext cx="1048630" cy="1048630"/>
            </a:xfrm>
            <a:prstGeom prst="rect">
              <a:avLst/>
            </a:prstGeom>
          </p:spPr>
        </p:pic>
        <p:sp>
          <p:nvSpPr>
            <p:cNvPr id="11" name="TextBox 10"/>
            <p:cNvSpPr txBox="1"/>
            <p:nvPr/>
          </p:nvSpPr>
          <p:spPr>
            <a:xfrm>
              <a:off x="8225175" y="1907817"/>
              <a:ext cx="1503587" cy="683593"/>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600" b="1" kern="0" dirty="0" err="1">
                  <a:solidFill>
                    <a:srgbClr val="FFB900"/>
                  </a:solidFill>
                  <a:latin typeface="Segoe UI"/>
                </a:rPr>
                <a:t>xgboost</a:t>
              </a:r>
              <a:endParaRPr lang="en-US" sz="1600" b="1" kern="0" dirty="0">
                <a:solidFill>
                  <a:srgbClr val="FFB900"/>
                </a:solidFill>
                <a:latin typeface="Segoe UI"/>
              </a:endParaRPr>
            </a:p>
          </p:txBody>
        </p:sp>
        <p:sp>
          <p:nvSpPr>
            <p:cNvPr id="12" name="TextBox 11"/>
            <p:cNvSpPr txBox="1"/>
            <p:nvPr/>
          </p:nvSpPr>
          <p:spPr>
            <a:xfrm>
              <a:off x="8195668" y="1307676"/>
              <a:ext cx="2489423" cy="683593"/>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600" b="1" kern="0" dirty="0" err="1">
                  <a:solidFill>
                    <a:srgbClr val="FFB900"/>
                  </a:solidFill>
                  <a:latin typeface="Segoe UI"/>
                </a:rPr>
                <a:t>Vowpal</a:t>
              </a:r>
              <a:r>
                <a:rPr lang="en-US" sz="1600" b="1" kern="0" dirty="0">
                  <a:solidFill>
                    <a:srgbClr val="FFB900"/>
                  </a:solidFill>
                  <a:latin typeface="Segoe UI"/>
                </a:rPr>
                <a:t>  Wabbit</a:t>
              </a:r>
            </a:p>
          </p:txBody>
        </p:sp>
        <p:sp>
          <p:nvSpPr>
            <p:cNvPr id="13" name="TextBox 12"/>
            <p:cNvSpPr txBox="1"/>
            <p:nvPr/>
          </p:nvSpPr>
          <p:spPr>
            <a:xfrm>
              <a:off x="9551546" y="1923110"/>
              <a:ext cx="1224615" cy="683593"/>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600" b="1" kern="0" dirty="0">
                  <a:solidFill>
                    <a:srgbClr val="FFB900"/>
                  </a:solidFill>
                  <a:latin typeface="Segoe UI"/>
                </a:rPr>
                <a:t>Rattle</a:t>
              </a: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94059" y="2665908"/>
              <a:ext cx="914970" cy="914970"/>
            </a:xfrm>
            <a:prstGeom prst="rect">
              <a:avLst/>
            </a:prstGeom>
          </p:spPr>
        </p:pic>
        <p:grpSp>
          <p:nvGrpSpPr>
            <p:cNvPr id="15" name="Group 14"/>
            <p:cNvGrpSpPr/>
            <p:nvPr/>
          </p:nvGrpSpPr>
          <p:grpSpPr>
            <a:xfrm>
              <a:off x="358228" y="5103514"/>
              <a:ext cx="2415274" cy="933844"/>
              <a:chOff x="4977304" y="5404501"/>
              <a:chExt cx="2941560" cy="1095375"/>
            </a:xfrm>
          </p:grpSpPr>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77304" y="5404501"/>
                <a:ext cx="1095375" cy="1095375"/>
              </a:xfrm>
              <a:prstGeom prst="rect">
                <a:avLst/>
              </a:prstGeom>
            </p:spPr>
          </p:pic>
          <p:pic>
            <p:nvPicPr>
              <p:cNvPr id="38" name="Picture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2726" y="5404501"/>
                <a:ext cx="1846138" cy="1095375"/>
              </a:xfrm>
              <a:prstGeom prst="rect">
                <a:avLst/>
              </a:prstGeom>
            </p:spPr>
          </p:pic>
        </p:grpSp>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7904" y="1573143"/>
              <a:ext cx="1152020" cy="775694"/>
            </a:xfrm>
            <a:prstGeom prst="rect">
              <a:avLst/>
            </a:prstGeom>
          </p:spPr>
        </p:pic>
        <p:grpSp>
          <p:nvGrpSpPr>
            <p:cNvPr id="17" name="Group 16"/>
            <p:cNvGrpSpPr/>
            <p:nvPr/>
          </p:nvGrpSpPr>
          <p:grpSpPr>
            <a:xfrm>
              <a:off x="5482738" y="2954816"/>
              <a:ext cx="2235014" cy="3125477"/>
              <a:chOff x="7208592" y="3390502"/>
              <a:chExt cx="1972770" cy="2758750"/>
            </a:xfrm>
          </p:grpSpPr>
          <p:pic>
            <p:nvPicPr>
              <p:cNvPr id="31" name="Picture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00878" y="3390502"/>
                <a:ext cx="1280119" cy="716686"/>
              </a:xfrm>
              <a:prstGeom prst="rect">
                <a:avLst/>
              </a:prstGeom>
            </p:spPr>
          </p:pic>
          <p:pic>
            <p:nvPicPr>
              <p:cNvPr id="32" name="Picture 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08837" y="3390502"/>
                <a:ext cx="788557" cy="792560"/>
              </a:xfrm>
              <a:prstGeom prst="rect">
                <a:avLst/>
              </a:prstGeom>
            </p:spPr>
          </p:pic>
          <p:grpSp>
            <p:nvGrpSpPr>
              <p:cNvPr id="33" name="Group 32"/>
              <p:cNvGrpSpPr/>
              <p:nvPr/>
            </p:nvGrpSpPr>
            <p:grpSpPr>
              <a:xfrm>
                <a:off x="7208592" y="4049784"/>
                <a:ext cx="1972770" cy="2099468"/>
                <a:chOff x="6963554" y="4339394"/>
                <a:chExt cx="1490913" cy="1858416"/>
              </a:xfrm>
            </p:grpSpPr>
            <p:pic>
              <p:nvPicPr>
                <p:cNvPr id="34" name="Picture 33"/>
                <p:cNvPicPr>
                  <a:picLocks noChangeAspect="1"/>
                </p:cNvPicPr>
                <p:nvPr/>
              </p:nvPicPr>
              <p:blipFill>
                <a:blip r:embed="rId13"/>
                <a:stretch>
                  <a:fillRect/>
                </a:stretch>
              </p:blipFill>
              <p:spPr>
                <a:xfrm>
                  <a:off x="6963555" y="4339394"/>
                  <a:ext cx="1490911" cy="1332934"/>
                </a:xfrm>
                <a:prstGeom prst="rect">
                  <a:avLst/>
                </a:prstGeom>
              </p:spPr>
            </p:pic>
            <p:pic>
              <p:nvPicPr>
                <p:cNvPr id="35" name="Picture 3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63554" y="5672328"/>
                  <a:ext cx="723883" cy="525482"/>
                </a:xfrm>
                <a:prstGeom prst="rect">
                  <a:avLst/>
                </a:prstGeom>
              </p:spPr>
            </p:pic>
            <p:pic>
              <p:nvPicPr>
                <p:cNvPr id="36" name="Picture 3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74049" y="5672328"/>
                  <a:ext cx="780418" cy="525482"/>
                </a:xfrm>
                <a:prstGeom prst="rect">
                  <a:avLst/>
                </a:prstGeom>
              </p:spPr>
            </p:pic>
          </p:grpSp>
        </p:grpSp>
        <p:pic>
          <p:nvPicPr>
            <p:cNvPr id="18" name="Picture 17"/>
            <p:cNvPicPr>
              <a:picLocks noChangeAspect="1"/>
            </p:cNvPicPr>
            <p:nvPr/>
          </p:nvPicPr>
          <p:blipFill>
            <a:blip r:embed="rId16"/>
            <a:stretch>
              <a:fillRect/>
            </a:stretch>
          </p:blipFill>
          <p:spPr>
            <a:xfrm>
              <a:off x="9830574" y="3802856"/>
              <a:ext cx="1167054" cy="1148382"/>
            </a:xfrm>
            <a:prstGeom prst="rect">
              <a:avLst/>
            </a:prstGeom>
          </p:spPr>
        </p:pic>
        <p:grpSp>
          <p:nvGrpSpPr>
            <p:cNvPr id="19" name="Group 18"/>
            <p:cNvGrpSpPr/>
            <p:nvPr/>
          </p:nvGrpSpPr>
          <p:grpSpPr>
            <a:xfrm>
              <a:off x="3244192" y="3020098"/>
              <a:ext cx="1960403" cy="2994913"/>
              <a:chOff x="5055670" y="3446599"/>
              <a:chExt cx="1828800" cy="2793863"/>
            </a:xfrm>
          </p:grpSpPr>
          <p:grpSp>
            <p:nvGrpSpPr>
              <p:cNvPr id="27" name="Group 26"/>
              <p:cNvGrpSpPr/>
              <p:nvPr/>
            </p:nvGrpSpPr>
            <p:grpSpPr>
              <a:xfrm>
                <a:off x="5055670" y="4926572"/>
                <a:ext cx="1828800" cy="1313890"/>
                <a:chOff x="10924709" y="3117973"/>
                <a:chExt cx="1322800" cy="937905"/>
              </a:xfrm>
            </p:grpSpPr>
            <p:pic>
              <p:nvPicPr>
                <p:cNvPr id="29" name="Picture 2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24709" y="3117973"/>
                  <a:ext cx="1322800" cy="937905"/>
                </a:xfrm>
                <a:prstGeom prst="rect">
                  <a:avLst/>
                </a:prstGeom>
              </p:spPr>
            </p:pic>
            <p:sp>
              <p:nvSpPr>
                <p:cNvPr id="30" name="TextBox 29"/>
                <p:cNvSpPr txBox="1"/>
                <p:nvPr/>
              </p:nvSpPr>
              <p:spPr>
                <a:xfrm>
                  <a:off x="11088430" y="3268410"/>
                  <a:ext cx="766877" cy="455217"/>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600" kern="0" dirty="0">
                      <a:solidFill>
                        <a:srgbClr val="FFB900"/>
                      </a:solidFill>
                      <a:latin typeface="Segoe UI"/>
                    </a:rPr>
                    <a:t>CNTK</a:t>
                  </a:r>
                </a:p>
              </p:txBody>
            </p:sp>
          </p:grpSp>
          <p:pic>
            <p:nvPicPr>
              <p:cNvPr id="28" name="Picture 27"/>
              <p:cNvPicPr>
                <a:picLocks noChangeAspect="1"/>
              </p:cNvPicPr>
              <p:nvPr/>
            </p:nvPicPr>
            <p:blipFill>
              <a:blip r:embed="rId18"/>
              <a:stretch>
                <a:fillRect/>
              </a:stretch>
            </p:blipFill>
            <p:spPr>
              <a:xfrm>
                <a:off x="5055670" y="3446599"/>
                <a:ext cx="1828800" cy="1472925"/>
              </a:xfrm>
              <a:prstGeom prst="rect">
                <a:avLst/>
              </a:prstGeom>
            </p:spPr>
          </p:pic>
        </p:grpSp>
        <p:grpSp>
          <p:nvGrpSpPr>
            <p:cNvPr id="20" name="Group 19"/>
            <p:cNvGrpSpPr/>
            <p:nvPr/>
          </p:nvGrpSpPr>
          <p:grpSpPr>
            <a:xfrm>
              <a:off x="401687" y="3361078"/>
              <a:ext cx="1712769" cy="1629714"/>
              <a:chOff x="9597696" y="4718462"/>
              <a:chExt cx="1747361" cy="1662630"/>
            </a:xfrm>
          </p:grpSpPr>
          <p:pic>
            <p:nvPicPr>
              <p:cNvPr id="25" name="Picture 24"/>
              <p:cNvPicPr>
                <a:picLocks noChangeAspect="1"/>
              </p:cNvPicPr>
              <p:nvPr/>
            </p:nvPicPr>
            <p:blipFill rotWithShape="1">
              <a:blip r:embed="rId19"/>
              <a:srcRect l="11674" t="7316" r="12326"/>
              <a:stretch/>
            </p:blipFill>
            <p:spPr>
              <a:xfrm>
                <a:off x="9597696" y="4718462"/>
                <a:ext cx="1747361" cy="1598199"/>
              </a:xfrm>
              <a:prstGeom prst="rect">
                <a:avLst/>
              </a:prstGeom>
            </p:spPr>
          </p:pic>
          <p:sp>
            <p:nvSpPr>
              <p:cNvPr id="26" name="Rectangle 25"/>
              <p:cNvSpPr/>
              <p:nvPr/>
            </p:nvSpPr>
            <p:spPr>
              <a:xfrm>
                <a:off x="9643055" y="6034699"/>
                <a:ext cx="1656702" cy="346393"/>
              </a:xfrm>
              <a:prstGeom prst="rect">
                <a:avLst/>
              </a:prstGeom>
            </p:spPr>
            <p:txBody>
              <a:bodyPr wrap="none">
                <a:spAutoFit/>
              </a:bodyPr>
              <a:lstStyle/>
              <a:p>
                <a:pPr defTabSz="914192">
                  <a:defRPr/>
                </a:pPr>
                <a:r>
                  <a:rPr lang="en-US" sz="1050" dirty="0">
                    <a:solidFill>
                      <a:srgbClr val="000000"/>
                    </a:solidFill>
                    <a:latin typeface="Segoe UI"/>
                  </a:rPr>
                  <a:t>Developer edition</a:t>
                </a:r>
              </a:p>
            </p:txBody>
          </p:sp>
        </p:grpSp>
        <p:grpSp>
          <p:nvGrpSpPr>
            <p:cNvPr id="21" name="Group 20"/>
            <p:cNvGrpSpPr/>
            <p:nvPr/>
          </p:nvGrpSpPr>
          <p:grpSpPr>
            <a:xfrm>
              <a:off x="401687" y="1567211"/>
              <a:ext cx="2240744" cy="1308783"/>
              <a:chOff x="198437" y="2311272"/>
              <a:chExt cx="2286000" cy="1335217"/>
            </a:xfrm>
          </p:grpSpPr>
          <p:sp>
            <p:nvSpPr>
              <p:cNvPr id="23" name="Rectangle 22"/>
              <p:cNvSpPr/>
              <p:nvPr/>
            </p:nvSpPr>
            <p:spPr bwMode="auto">
              <a:xfrm>
                <a:off x="198437" y="2311272"/>
                <a:ext cx="2286000" cy="1335217"/>
              </a:xfrm>
              <a:prstGeom prst="rect">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400" dirty="0">
                  <a:gradFill>
                    <a:gsLst>
                      <a:gs pos="5439">
                        <a:srgbClr val="F8F8F8"/>
                      </a:gs>
                      <a:gs pos="10000">
                        <a:srgbClr val="F8F8F8"/>
                      </a:gs>
                    </a:gsLst>
                    <a:lin ang="5400000" scaled="0"/>
                  </a:gradFill>
                  <a:latin typeface="Segoe UI"/>
                </a:endParaRPr>
              </a:p>
            </p:txBody>
          </p:sp>
          <p:pic>
            <p:nvPicPr>
              <p:cNvPr id="24" name="Picture 2" descr="https://www.continuum.io/sites/default/files/Anaconda_Logo_0702_0.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0757" y="2429670"/>
                <a:ext cx="2127480" cy="1063740"/>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p:cNvPicPr>
              <a:picLocks noChangeAspect="1"/>
            </p:cNvPicPr>
            <p:nvPr/>
          </p:nvPicPr>
          <p:blipFill>
            <a:blip r:embed="rId21"/>
            <a:stretch>
              <a:fillRect/>
            </a:stretch>
          </p:blipFill>
          <p:spPr>
            <a:xfrm>
              <a:off x="8195668" y="5221614"/>
              <a:ext cx="3054045" cy="717702"/>
            </a:xfrm>
            <a:prstGeom prst="rect">
              <a:avLst/>
            </a:prstGeom>
          </p:spPr>
        </p:pic>
      </p:grpSp>
      <p:sp>
        <p:nvSpPr>
          <p:cNvPr id="41" name="Rectangle 40"/>
          <p:cNvSpPr/>
          <p:nvPr/>
        </p:nvSpPr>
        <p:spPr>
          <a:xfrm>
            <a:off x="9139335" y="3306633"/>
            <a:ext cx="2844619" cy="1538883"/>
          </a:xfrm>
          <a:prstGeom prst="rect">
            <a:avLst/>
          </a:prstGeom>
        </p:spPr>
        <p:txBody>
          <a:bodyPr wrap="square">
            <a:spAutoFit/>
          </a:bodyPr>
          <a:lstStyle/>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800" kern="0" dirty="0">
                <a:solidFill>
                  <a:schemeClr val="tx1">
                    <a:lumMod val="75000"/>
                    <a:lumOff val="25000"/>
                  </a:schemeClr>
                </a:solidFill>
              </a:rPr>
              <a:t>Spark 2.0.2</a:t>
            </a: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800" kern="0" dirty="0">
                <a:solidFill>
                  <a:schemeClr val="tx1">
                    <a:lumMod val="75000"/>
                    <a:lumOff val="25000"/>
                  </a:schemeClr>
                </a:solidFill>
              </a:rPr>
              <a:t>HDFS (local)</a:t>
            </a: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800" kern="0" dirty="0">
                <a:solidFill>
                  <a:schemeClr val="tx1">
                    <a:lumMod val="75000"/>
                    <a:lumOff val="25000"/>
                  </a:schemeClr>
                </a:solidFill>
              </a:rPr>
              <a:t>Yarn</a:t>
            </a:r>
          </a:p>
        </p:txBody>
      </p:sp>
      <p:sp>
        <p:nvSpPr>
          <p:cNvPr id="42" name="TextBox 41"/>
          <p:cNvSpPr txBox="1"/>
          <p:nvPr/>
        </p:nvSpPr>
        <p:spPr>
          <a:xfrm>
            <a:off x="589032" y="6202339"/>
            <a:ext cx="2572058" cy="462116"/>
          </a:xfrm>
          <a:prstGeom prst="rect">
            <a:avLst/>
          </a:prstGeom>
          <a:noFill/>
        </p:spPr>
        <p:txBody>
          <a:bodyPr wrap="none" lIns="182880" tIns="146304" rIns="182880" bIns="146304" rtlCol="0">
            <a:noAutofit/>
          </a:bodyPr>
          <a:lstStyle/>
          <a:p>
            <a:pPr>
              <a:lnSpc>
                <a:spcPct val="90000"/>
              </a:lnSpc>
              <a:spcAft>
                <a:spcPts val="2400"/>
              </a:spcAft>
              <a:buClr>
                <a:srgbClr val="A80000"/>
              </a:buClr>
            </a:pPr>
            <a:r>
              <a:rPr lang="en-US" b="1" dirty="0">
                <a:solidFill>
                  <a:srgbClr val="002050"/>
                </a:solidFill>
                <a:ea typeface="Segoe UI Black" panose="020B0A02040204020203" pitchFamily="34" charset="0"/>
                <a:cs typeface="Segoe UI Black" panose="020B0A02040204020203" pitchFamily="34" charset="0"/>
              </a:rPr>
              <a:t>http://aka.ms/dsvm</a:t>
            </a:r>
          </a:p>
        </p:txBody>
      </p:sp>
      <p:sp>
        <p:nvSpPr>
          <p:cNvPr id="4" name="Rectangle 3"/>
          <p:cNvSpPr/>
          <p:nvPr/>
        </p:nvSpPr>
        <p:spPr>
          <a:xfrm>
            <a:off x="3850252" y="1650813"/>
            <a:ext cx="4361322" cy="461665"/>
          </a:xfrm>
          <a:prstGeom prst="rect">
            <a:avLst/>
          </a:prstGeom>
        </p:spPr>
        <p:txBody>
          <a:bodyPr wrap="none">
            <a:spAutoFit/>
          </a:bodyPr>
          <a:lstStyle/>
          <a:p>
            <a:r>
              <a:rPr lang="en-US" sz="2400" b="1" dirty="0">
                <a:solidFill>
                  <a:schemeClr val="accent2"/>
                </a:solidFill>
              </a:rPr>
              <a:t>Data-science virtual machine</a:t>
            </a:r>
          </a:p>
        </p:txBody>
      </p:sp>
      <p:sp>
        <p:nvSpPr>
          <p:cNvPr id="44"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21</a:t>
            </a:fld>
            <a:endParaRPr lang="en-US" sz="1200" dirty="0"/>
          </a:p>
        </p:txBody>
      </p:sp>
    </p:spTree>
    <p:extLst>
      <p:ext uri="{BB962C8B-B14F-4D97-AF65-F5344CB8AC3E}">
        <p14:creationId xmlns:p14="http://schemas.microsoft.com/office/powerpoint/2010/main" val="101322785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775906"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Spark clusters in Azure HDInsight</a:t>
            </a:r>
          </a:p>
        </p:txBody>
      </p:sp>
      <p:sp>
        <p:nvSpPr>
          <p:cNvPr id="6" name="Rectangle 5"/>
          <p:cNvSpPr/>
          <p:nvPr/>
        </p:nvSpPr>
        <p:spPr>
          <a:xfrm>
            <a:off x="7380835" y="2093776"/>
            <a:ext cx="4056529" cy="4339650"/>
          </a:xfrm>
          <a:prstGeom prst="rect">
            <a:avLst/>
          </a:prstGeom>
        </p:spPr>
        <p:txBody>
          <a:bodyPr wrap="square">
            <a:spAutoFit/>
          </a:bodyPr>
          <a:lstStyle/>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400" kern="0" dirty="0">
                <a:solidFill>
                  <a:schemeClr val="tx1">
                    <a:lumMod val="75000"/>
                    <a:lumOff val="25000"/>
                  </a:schemeClr>
                </a:solidFill>
              </a:rPr>
              <a:t>Provisions Azure compute resources with Spark 2.0.2 installed and configured.</a:t>
            </a: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endParaRPr lang="en-US" sz="800" kern="0" dirty="0">
              <a:solidFill>
                <a:schemeClr val="tx1">
                  <a:lumMod val="75000"/>
                  <a:lumOff val="25000"/>
                </a:schemeClr>
              </a:solidFill>
            </a:endParaRP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400" kern="0" dirty="0">
                <a:solidFill>
                  <a:schemeClr val="tx1">
                    <a:lumMod val="75000"/>
                    <a:lumOff val="25000"/>
                  </a:schemeClr>
                </a:solidFill>
              </a:rPr>
              <a:t>Supports multiple versions (e.g. Spark 1.6).</a:t>
            </a: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endParaRPr lang="en-US" sz="800" kern="0" dirty="0">
              <a:solidFill>
                <a:schemeClr val="tx1">
                  <a:lumMod val="75000"/>
                  <a:lumOff val="25000"/>
                </a:schemeClr>
              </a:solidFill>
            </a:endParaRP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400" kern="0" dirty="0">
                <a:solidFill>
                  <a:schemeClr val="tx1">
                    <a:lumMod val="75000"/>
                    <a:lumOff val="25000"/>
                  </a:schemeClr>
                </a:solidFill>
              </a:rPr>
              <a:t>Stores data in Azure Blob storage (WASB), Azure Data Lake Store or Local HDFS.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543" y="1113909"/>
            <a:ext cx="6466195" cy="5666611"/>
          </a:xfrm>
          <a:prstGeom prst="rect">
            <a:avLst/>
          </a:prstGeom>
        </p:spPr>
      </p:pic>
      <p:sp>
        <p:nvSpPr>
          <p:cNvPr id="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22</a:t>
            </a:fld>
            <a:endParaRPr lang="en-US" sz="1200" dirty="0"/>
          </a:p>
        </p:txBody>
      </p:sp>
    </p:spTree>
    <p:extLst>
      <p:ext uri="{BB962C8B-B14F-4D97-AF65-F5344CB8AC3E}">
        <p14:creationId xmlns:p14="http://schemas.microsoft.com/office/powerpoint/2010/main" val="304102791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78071" y="363310"/>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400" b="1" spc="0" dirty="0">
                <a:ln>
                  <a:noFill/>
                </a:ln>
                <a:solidFill>
                  <a:srgbClr val="FFFFFF"/>
                </a:solidFill>
              </a:rPr>
              <a:t>General analytical workflow in Spark</a:t>
            </a:r>
            <a:endParaRPr lang="en-US" sz="4400" b="1" dirty="0">
              <a:solidFill>
                <a:schemeClr val="bg1"/>
              </a:solidFill>
              <a:latin typeface="Courier New" panose="02070309020205020404" pitchFamily="49" charset="0"/>
              <a:cs typeface="Courier New" panose="02070309020205020404" pitchFamily="49" charset="0"/>
            </a:endParaRPr>
          </a:p>
        </p:txBody>
      </p:sp>
      <p:graphicFrame>
        <p:nvGraphicFramePr>
          <p:cNvPr id="9" name="Diagram 8"/>
          <p:cNvGraphicFramePr/>
          <p:nvPr>
            <p:extLst/>
          </p:nvPr>
        </p:nvGraphicFramePr>
        <p:xfrm>
          <a:off x="76183" y="1822750"/>
          <a:ext cx="12039635" cy="3628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1895152" y="5879548"/>
            <a:ext cx="9139084" cy="567884"/>
          </a:xfrm>
          <a:prstGeom prst="rect">
            <a:avLst/>
          </a:prstGeom>
          <a:noFill/>
        </p:spPr>
        <p:txBody>
          <a:bodyPr wrap="none" lIns="182880" tIns="146304" rIns="182880" bIns="146304" rtlCol="0">
            <a:noAutofit/>
          </a:bodyPr>
          <a:lstStyle/>
          <a:p>
            <a:pPr>
              <a:lnSpc>
                <a:spcPct val="90000"/>
              </a:lnSpc>
              <a:spcAft>
                <a:spcPts val="2400"/>
              </a:spcAft>
              <a:buClr>
                <a:srgbClr val="A80000"/>
              </a:buClr>
            </a:pPr>
            <a:r>
              <a:rPr lang="en-US" dirty="0">
                <a:solidFill>
                  <a:srgbClr val="002050"/>
                </a:solidFill>
                <a:ea typeface="Segoe UI Black" panose="020B0A02040204020203" pitchFamily="34" charset="0"/>
                <a:cs typeface="Segoe UI Black" panose="020B0A02040204020203" pitchFamily="34" charset="0"/>
              </a:rPr>
              <a:t>Spark </a:t>
            </a:r>
            <a:r>
              <a:rPr lang="en-US" dirty="0" err="1">
                <a:solidFill>
                  <a:srgbClr val="002050"/>
                </a:solidFill>
                <a:ea typeface="Segoe UI Black" panose="020B0A02040204020203" pitchFamily="34" charset="0"/>
                <a:cs typeface="Segoe UI Black" panose="020B0A02040204020203" pitchFamily="34" charset="0"/>
              </a:rPr>
              <a:t>dataframes</a:t>
            </a:r>
            <a:r>
              <a:rPr lang="en-US" dirty="0">
                <a:solidFill>
                  <a:srgbClr val="002050"/>
                </a:solidFill>
                <a:ea typeface="Segoe UI Black" panose="020B0A02040204020203" pitchFamily="34" charset="0"/>
                <a:cs typeface="Segoe UI Black" panose="020B0A02040204020203" pitchFamily="34" charset="0"/>
              </a:rPr>
              <a:t> used multiple times in the workflow should be cached in memory</a:t>
            </a:r>
          </a:p>
        </p:txBody>
      </p:sp>
      <p:sp>
        <p:nvSpPr>
          <p:cNvPr id="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23</a:t>
            </a:fld>
            <a:endParaRPr lang="en-US" sz="1200" dirty="0"/>
          </a:p>
        </p:txBody>
      </p:sp>
    </p:spTree>
    <p:extLst>
      <p:ext uri="{BB962C8B-B14F-4D97-AF65-F5344CB8AC3E}">
        <p14:creationId xmlns:p14="http://schemas.microsoft.com/office/powerpoint/2010/main" val="2164060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644" t="4613" r="7353" b="5656"/>
          <a:stretch/>
        </p:blipFill>
        <p:spPr>
          <a:xfrm>
            <a:off x="1858256" y="1625672"/>
            <a:ext cx="6566607" cy="5013216"/>
          </a:xfrm>
          <a:prstGeom prst="rect">
            <a:avLst/>
          </a:prstGeom>
          <a:ln>
            <a:solidFill>
              <a:schemeClr val="bg1">
                <a:lumMod val="65000"/>
              </a:schemeClr>
            </a:solidFill>
          </a:ln>
        </p:spPr>
      </p:pic>
      <p:sp>
        <p:nvSpPr>
          <p:cNvPr id="4" name="Rectangle 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5" name="Title 2"/>
          <p:cNvSpPr txBox="1">
            <a:spLocks/>
          </p:cNvSpPr>
          <p:nvPr/>
        </p:nvSpPr>
        <p:spPr>
          <a:xfrm>
            <a:off x="278071" y="363310"/>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400" b="1" spc="0" dirty="0">
                <a:ln>
                  <a:noFill/>
                </a:ln>
                <a:solidFill>
                  <a:srgbClr val="FFFFFF"/>
                </a:solidFill>
              </a:rPr>
              <a:t>GitHub repository for all code and scripts</a:t>
            </a:r>
            <a:endParaRPr lang="en-US" sz="4400" b="1" dirty="0">
              <a:solidFill>
                <a:schemeClr val="bg1"/>
              </a:solidFill>
              <a:latin typeface="Courier New" panose="02070309020205020404" pitchFamily="49" charset="0"/>
              <a:cs typeface="Courier New" panose="02070309020205020404" pitchFamily="49" charset="0"/>
            </a:endParaRPr>
          </a:p>
        </p:txBody>
      </p:sp>
      <p:sp>
        <p:nvSpPr>
          <p:cNvPr id="6" name="Rectangle 5"/>
          <p:cNvSpPr/>
          <p:nvPr/>
        </p:nvSpPr>
        <p:spPr>
          <a:xfrm>
            <a:off x="8836196" y="4085726"/>
            <a:ext cx="2852704" cy="369332"/>
          </a:xfrm>
          <a:prstGeom prst="rect">
            <a:avLst/>
          </a:prstGeom>
        </p:spPr>
        <p:txBody>
          <a:bodyPr wrap="none">
            <a:spAutoFit/>
          </a:bodyPr>
          <a:lstStyle/>
          <a:p>
            <a:r>
              <a:rPr lang="pt-BR" b="1" dirty="0">
                <a:solidFill>
                  <a:schemeClr val="accent2"/>
                </a:solidFill>
                <a:latin typeface="Segoe UI" panose="020B0502040204020203" pitchFamily="34" charset="0"/>
                <a:cs typeface="Segoe UI" panose="020B0502040204020203" pitchFamily="34" charset="0"/>
              </a:rPr>
              <a:t>tinyurl.com/Strata2017R</a:t>
            </a:r>
            <a:endParaRPr lang="en-US" dirty="0">
              <a:solidFill>
                <a:schemeClr val="accent2"/>
              </a:solidFill>
            </a:endParaRPr>
          </a:p>
        </p:txBody>
      </p:sp>
      <p:sp>
        <p:nvSpPr>
          <p:cNvPr id="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24</a:t>
            </a:fld>
            <a:endParaRPr lang="en-US" sz="1200" dirty="0"/>
          </a:p>
        </p:txBody>
      </p:sp>
    </p:spTree>
    <p:extLst>
      <p:ext uri="{BB962C8B-B14F-4D97-AF65-F5344CB8AC3E}">
        <p14:creationId xmlns:p14="http://schemas.microsoft.com/office/powerpoint/2010/main" val="1058488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flipV="1">
            <a:off x="0" y="376"/>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chemeClr val="bg1"/>
              </a:solidFill>
              <a:latin typeface="Segoe UI Light"/>
              <a:ea typeface="Segoe UI" pitchFamily="34" charset="0"/>
              <a:cs typeface="Segoe UI" pitchFamily="34" charset="0"/>
            </a:endParaRPr>
          </a:p>
        </p:txBody>
      </p:sp>
      <p:sp>
        <p:nvSpPr>
          <p:cNvPr id="2" name="Title 1"/>
          <p:cNvSpPr>
            <a:spLocks noGrp="1"/>
          </p:cNvSpPr>
          <p:nvPr>
            <p:ph type="title"/>
          </p:nvPr>
        </p:nvSpPr>
        <p:spPr>
          <a:xfrm>
            <a:off x="202565" y="18828"/>
            <a:ext cx="11655078" cy="899665"/>
          </a:xfrm>
        </p:spPr>
        <p:txBody>
          <a:bodyPr/>
          <a:lstStyle/>
          <a:p>
            <a:r>
              <a:rPr lang="en-US" sz="4400" dirty="0">
                <a:solidFill>
                  <a:schemeClr val="bg1"/>
                </a:solidFill>
              </a:rPr>
              <a:t>Model deployment using R-server operationalization services</a:t>
            </a:r>
          </a:p>
        </p:txBody>
      </p:sp>
      <p:grpSp>
        <p:nvGrpSpPr>
          <p:cNvPr id="3" name="Group 2"/>
          <p:cNvGrpSpPr/>
          <p:nvPr/>
        </p:nvGrpSpPr>
        <p:grpSpPr>
          <a:xfrm>
            <a:off x="427479" y="1450359"/>
            <a:ext cx="11354946" cy="5383339"/>
            <a:chOff x="427479" y="957199"/>
            <a:chExt cx="11418822" cy="5904344"/>
          </a:xfrm>
        </p:grpSpPr>
        <p:grpSp>
          <p:nvGrpSpPr>
            <p:cNvPr id="45" name="Group 44"/>
            <p:cNvGrpSpPr/>
            <p:nvPr/>
          </p:nvGrpSpPr>
          <p:grpSpPr>
            <a:xfrm>
              <a:off x="427479" y="2078882"/>
              <a:ext cx="1138238" cy="916536"/>
              <a:chOff x="1" y="770872"/>
              <a:chExt cx="1219200" cy="981728"/>
            </a:xfrm>
          </p:grpSpPr>
          <p:sp>
            <p:nvSpPr>
              <p:cNvPr id="46" name="TextBox 45"/>
              <p:cNvSpPr txBox="1"/>
              <p:nvPr/>
            </p:nvSpPr>
            <p:spPr>
              <a:xfrm>
                <a:off x="1" y="1404235"/>
                <a:ext cx="1219200" cy="348365"/>
              </a:xfrm>
              <a:prstGeom prst="rect">
                <a:avLst/>
              </a:prstGeom>
              <a:noFill/>
            </p:spPr>
            <p:txBody>
              <a:bodyPr wrap="square" lIns="0" tIns="0" rIns="0" bIns="0" rtlCol="0">
                <a:noAutofit/>
              </a:bodyPr>
              <a:lstStyle/>
              <a:p>
                <a:pPr algn="ctr" defTabSz="931881"/>
                <a:r>
                  <a:rPr lang="en-US" sz="1400" b="1" dirty="0">
                    <a:latin typeface="Segoe UI Light" panose="020B0502040204020203" pitchFamily="34" charset="0"/>
                    <a:cs typeface="Segoe UI Light" panose="020B0502040204020203" pitchFamily="34" charset="0"/>
                  </a:rPr>
                  <a:t>Data Scientist</a:t>
                </a:r>
              </a:p>
            </p:txBody>
          </p:sp>
          <p:grpSp>
            <p:nvGrpSpPr>
              <p:cNvPr id="47" name="Group 46"/>
              <p:cNvGrpSpPr>
                <a:grpSpLocks noChangeAspect="1"/>
              </p:cNvGrpSpPr>
              <p:nvPr/>
            </p:nvGrpSpPr>
            <p:grpSpPr>
              <a:xfrm>
                <a:off x="243002" y="770872"/>
                <a:ext cx="564718" cy="522569"/>
                <a:chOff x="5809310" y="1674658"/>
                <a:chExt cx="4585732" cy="4226967"/>
              </a:xfrm>
              <a:solidFill>
                <a:srgbClr val="505050">
                  <a:lumMod val="50000"/>
                </a:srgbClr>
              </a:solidFill>
            </p:grpSpPr>
            <p:sp>
              <p:nvSpPr>
                <p:cNvPr id="48" name="Oval 47"/>
                <p:cNvSpPr/>
                <p:nvPr/>
              </p:nvSpPr>
              <p:spPr>
                <a:xfrm>
                  <a:off x="6881217" y="1674658"/>
                  <a:ext cx="2210082" cy="2210082"/>
                </a:xfrm>
                <a:prstGeom prst="ellipse">
                  <a:avLst/>
                </a:prstGeom>
                <a:solidFill>
                  <a:schemeClr val="tx2">
                    <a:lumMod val="60000"/>
                    <a:lumOff val="40000"/>
                  </a:schemeClr>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49" name="Freeform 48"/>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00B050"/>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50" name="Freeform 49"/>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solidFill>
                  <a:srgbClr val="003963"/>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51" name="Freeform 50"/>
                <p:cNvSpPr/>
                <p:nvPr/>
              </p:nvSpPr>
              <p:spPr>
                <a:xfrm>
                  <a:off x="8847534" y="3857942"/>
                  <a:ext cx="1547508" cy="2041525"/>
                </a:xfrm>
                <a:custGeom>
                  <a:avLst/>
                  <a:gdLst>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39750 w 1543050"/>
                    <a:gd name="connsiteY17" fmla="*/ 679450 h 2041525"/>
                    <a:gd name="connsiteX18" fmla="*/ 558800 w 1543050"/>
                    <a:gd name="connsiteY18" fmla="*/ 536575 h 2041525"/>
                    <a:gd name="connsiteX19" fmla="*/ 552450 w 1543050"/>
                    <a:gd name="connsiteY19"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6197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61975 w 1543050"/>
                    <a:gd name="connsiteY17" fmla="*/ 3175 h 2041525"/>
                    <a:gd name="connsiteX0" fmla="*/ 56197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6197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20775 w 1543050"/>
                    <a:gd name="connsiteY11" fmla="*/ 12700 h 2041525"/>
                    <a:gd name="connsiteX12" fmla="*/ 996950 w 1543050"/>
                    <a:gd name="connsiteY12" fmla="*/ 12700 h 2041525"/>
                    <a:gd name="connsiteX13" fmla="*/ 1079500 w 1543050"/>
                    <a:gd name="connsiteY13" fmla="*/ 936625 h 2041525"/>
                    <a:gd name="connsiteX14" fmla="*/ 463550 w 1543050"/>
                    <a:gd name="connsiteY14" fmla="*/ 930275 h 2041525"/>
                    <a:gd name="connsiteX15" fmla="*/ 555625 w 1543050"/>
                    <a:gd name="connsiteY15"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20775 w 1543050"/>
                    <a:gd name="connsiteY10" fmla="*/ 12700 h 2041525"/>
                    <a:gd name="connsiteX11" fmla="*/ 996950 w 1543050"/>
                    <a:gd name="connsiteY11" fmla="*/ 12700 h 2041525"/>
                    <a:gd name="connsiteX12" fmla="*/ 1079500 w 1543050"/>
                    <a:gd name="connsiteY12" fmla="*/ 936625 h 2041525"/>
                    <a:gd name="connsiteX13" fmla="*/ 463550 w 1543050"/>
                    <a:gd name="connsiteY13" fmla="*/ 930275 h 2041525"/>
                    <a:gd name="connsiteX14" fmla="*/ 555625 w 1543050"/>
                    <a:gd name="connsiteY14"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0 w 1543050"/>
                    <a:gd name="connsiteY3" fmla="*/ 1873250 h 2041525"/>
                    <a:gd name="connsiteX4" fmla="*/ 57150 w 1543050"/>
                    <a:gd name="connsiteY4" fmla="*/ 1997075 h 2041525"/>
                    <a:gd name="connsiteX5" fmla="*/ 171450 w 1543050"/>
                    <a:gd name="connsiteY5" fmla="*/ 2041525 h 2041525"/>
                    <a:gd name="connsiteX6" fmla="*/ 1381125 w 1543050"/>
                    <a:gd name="connsiteY6" fmla="*/ 2041525 h 2041525"/>
                    <a:gd name="connsiteX7" fmla="*/ 1508125 w 1543050"/>
                    <a:gd name="connsiteY7" fmla="*/ 1990725 h 2041525"/>
                    <a:gd name="connsiteX8" fmla="*/ 1543050 w 1543050"/>
                    <a:gd name="connsiteY8" fmla="*/ 180657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16025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43050 w 1543050"/>
                    <a:gd name="connsiteY6" fmla="*/ 1806575 h 2041525"/>
                    <a:gd name="connsiteX7" fmla="*/ 1244600 w 1543050"/>
                    <a:gd name="connsiteY7" fmla="*/ 96202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6413"/>
                    <a:gd name="connsiteY0" fmla="*/ 3175 h 2041525"/>
                    <a:gd name="connsiteX1" fmla="*/ 422275 w 1546413"/>
                    <a:gd name="connsiteY1" fmla="*/ 0 h 2041525"/>
                    <a:gd name="connsiteX2" fmla="*/ 0 w 1546413"/>
                    <a:gd name="connsiteY2" fmla="*/ 1873250 h 2041525"/>
                    <a:gd name="connsiteX3" fmla="*/ 171450 w 1546413"/>
                    <a:gd name="connsiteY3" fmla="*/ 2041525 h 2041525"/>
                    <a:gd name="connsiteX4" fmla="*/ 1381125 w 1546413"/>
                    <a:gd name="connsiteY4" fmla="*/ 2041525 h 2041525"/>
                    <a:gd name="connsiteX5" fmla="*/ 1543050 w 1546413"/>
                    <a:gd name="connsiteY5" fmla="*/ 1806575 h 2041525"/>
                    <a:gd name="connsiteX6" fmla="*/ 1244600 w 1546413"/>
                    <a:gd name="connsiteY6" fmla="*/ 962025 h 2041525"/>
                    <a:gd name="connsiteX7" fmla="*/ 1120775 w 1546413"/>
                    <a:gd name="connsiteY7" fmla="*/ 12700 h 2041525"/>
                    <a:gd name="connsiteX8" fmla="*/ 996950 w 1546413"/>
                    <a:gd name="connsiteY8" fmla="*/ 12700 h 2041525"/>
                    <a:gd name="connsiteX9" fmla="*/ 1079500 w 1546413"/>
                    <a:gd name="connsiteY9" fmla="*/ 936625 h 2041525"/>
                    <a:gd name="connsiteX10" fmla="*/ 463550 w 1546413"/>
                    <a:gd name="connsiteY10" fmla="*/ 930275 h 2041525"/>
                    <a:gd name="connsiteX11" fmla="*/ 555625 w 1546413"/>
                    <a:gd name="connsiteY11" fmla="*/ 3175 h 2041525"/>
                    <a:gd name="connsiteX0" fmla="*/ 557163 w 1547951"/>
                    <a:gd name="connsiteY0" fmla="*/ 3175 h 2041525"/>
                    <a:gd name="connsiteX1" fmla="*/ 423813 w 1547951"/>
                    <a:gd name="connsiteY1" fmla="*/ 0 h 2041525"/>
                    <a:gd name="connsiteX2" fmla="*/ 1538 w 1547951"/>
                    <a:gd name="connsiteY2" fmla="*/ 1873250 h 2041525"/>
                    <a:gd name="connsiteX3" fmla="*/ 172988 w 1547951"/>
                    <a:gd name="connsiteY3" fmla="*/ 2041525 h 2041525"/>
                    <a:gd name="connsiteX4" fmla="*/ 1382663 w 1547951"/>
                    <a:gd name="connsiteY4" fmla="*/ 2041525 h 2041525"/>
                    <a:gd name="connsiteX5" fmla="*/ 1544588 w 1547951"/>
                    <a:gd name="connsiteY5" fmla="*/ 1806575 h 2041525"/>
                    <a:gd name="connsiteX6" fmla="*/ 1246138 w 1547951"/>
                    <a:gd name="connsiteY6" fmla="*/ 962025 h 2041525"/>
                    <a:gd name="connsiteX7" fmla="*/ 1122313 w 1547951"/>
                    <a:gd name="connsiteY7" fmla="*/ 12700 h 2041525"/>
                    <a:gd name="connsiteX8" fmla="*/ 998488 w 1547951"/>
                    <a:gd name="connsiteY8" fmla="*/ 12700 h 2041525"/>
                    <a:gd name="connsiteX9" fmla="*/ 1081038 w 1547951"/>
                    <a:gd name="connsiteY9" fmla="*/ 936625 h 2041525"/>
                    <a:gd name="connsiteX10" fmla="*/ 465088 w 1547951"/>
                    <a:gd name="connsiteY10" fmla="*/ 930275 h 2041525"/>
                    <a:gd name="connsiteX11" fmla="*/ 557163 w 1547951"/>
                    <a:gd name="connsiteY11" fmla="*/ 3175 h 2041525"/>
                    <a:gd name="connsiteX0" fmla="*/ 557820 w 1548608"/>
                    <a:gd name="connsiteY0" fmla="*/ 3175 h 2041525"/>
                    <a:gd name="connsiteX1" fmla="*/ 424470 w 1548608"/>
                    <a:gd name="connsiteY1" fmla="*/ 0 h 2041525"/>
                    <a:gd name="connsiteX2" fmla="*/ 2195 w 1548608"/>
                    <a:gd name="connsiteY2" fmla="*/ 1873250 h 2041525"/>
                    <a:gd name="connsiteX3" fmla="*/ 173645 w 1548608"/>
                    <a:gd name="connsiteY3" fmla="*/ 2041525 h 2041525"/>
                    <a:gd name="connsiteX4" fmla="*/ 1383320 w 1548608"/>
                    <a:gd name="connsiteY4" fmla="*/ 2041525 h 2041525"/>
                    <a:gd name="connsiteX5" fmla="*/ 1545245 w 1548608"/>
                    <a:gd name="connsiteY5" fmla="*/ 1806575 h 2041525"/>
                    <a:gd name="connsiteX6" fmla="*/ 1246795 w 1548608"/>
                    <a:gd name="connsiteY6" fmla="*/ 962025 h 2041525"/>
                    <a:gd name="connsiteX7" fmla="*/ 1122970 w 1548608"/>
                    <a:gd name="connsiteY7" fmla="*/ 12700 h 2041525"/>
                    <a:gd name="connsiteX8" fmla="*/ 999145 w 1548608"/>
                    <a:gd name="connsiteY8" fmla="*/ 12700 h 2041525"/>
                    <a:gd name="connsiteX9" fmla="*/ 1081695 w 1548608"/>
                    <a:gd name="connsiteY9" fmla="*/ 936625 h 2041525"/>
                    <a:gd name="connsiteX10" fmla="*/ 465745 w 1548608"/>
                    <a:gd name="connsiteY10" fmla="*/ 930275 h 2041525"/>
                    <a:gd name="connsiteX11" fmla="*/ 557820 w 1548608"/>
                    <a:gd name="connsiteY11" fmla="*/ 3175 h 2041525"/>
                    <a:gd name="connsiteX0" fmla="*/ 557820 w 1547508"/>
                    <a:gd name="connsiteY0" fmla="*/ 3175 h 2041525"/>
                    <a:gd name="connsiteX1" fmla="*/ 424470 w 1547508"/>
                    <a:gd name="connsiteY1" fmla="*/ 0 h 2041525"/>
                    <a:gd name="connsiteX2" fmla="*/ 2195 w 1547508"/>
                    <a:gd name="connsiteY2" fmla="*/ 1873250 h 2041525"/>
                    <a:gd name="connsiteX3" fmla="*/ 173645 w 1547508"/>
                    <a:gd name="connsiteY3" fmla="*/ 2041525 h 2041525"/>
                    <a:gd name="connsiteX4" fmla="*/ 1383320 w 1547508"/>
                    <a:gd name="connsiteY4" fmla="*/ 2041525 h 2041525"/>
                    <a:gd name="connsiteX5" fmla="*/ 1545245 w 1547508"/>
                    <a:gd name="connsiteY5" fmla="*/ 1806575 h 2041525"/>
                    <a:gd name="connsiteX6" fmla="*/ 1246795 w 1547508"/>
                    <a:gd name="connsiteY6" fmla="*/ 962025 h 2041525"/>
                    <a:gd name="connsiteX7" fmla="*/ 1122970 w 1547508"/>
                    <a:gd name="connsiteY7" fmla="*/ 12700 h 2041525"/>
                    <a:gd name="connsiteX8" fmla="*/ 999145 w 1547508"/>
                    <a:gd name="connsiteY8" fmla="*/ 12700 h 2041525"/>
                    <a:gd name="connsiteX9" fmla="*/ 1081695 w 1547508"/>
                    <a:gd name="connsiteY9" fmla="*/ 936625 h 2041525"/>
                    <a:gd name="connsiteX10" fmla="*/ 465745 w 1547508"/>
                    <a:gd name="connsiteY10" fmla="*/ 930275 h 2041525"/>
                    <a:gd name="connsiteX11" fmla="*/ 557820 w 1547508"/>
                    <a:gd name="connsiteY11" fmla="*/ 3175 h 204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7508" h="2041525">
                      <a:moveTo>
                        <a:pt x="557820" y="3175"/>
                      </a:moveTo>
                      <a:lnTo>
                        <a:pt x="424470" y="0"/>
                      </a:lnTo>
                      <a:cubicBezTo>
                        <a:pt x="486912" y="795867"/>
                        <a:pt x="184228" y="1204383"/>
                        <a:pt x="2195" y="1873250"/>
                      </a:cubicBezTo>
                      <a:cubicBezTo>
                        <a:pt x="-10505" y="1940454"/>
                        <a:pt x="29976" y="2035439"/>
                        <a:pt x="173645" y="2041525"/>
                      </a:cubicBezTo>
                      <a:lnTo>
                        <a:pt x="1383320" y="2041525"/>
                      </a:lnTo>
                      <a:cubicBezTo>
                        <a:pt x="1492064" y="2017977"/>
                        <a:pt x="1561120" y="1948392"/>
                        <a:pt x="1545245" y="1806575"/>
                      </a:cubicBezTo>
                      <a:cubicBezTo>
                        <a:pt x="1496562" y="1635125"/>
                        <a:pt x="1333049" y="1194329"/>
                        <a:pt x="1246795" y="962025"/>
                      </a:cubicBezTo>
                      <a:cubicBezTo>
                        <a:pt x="1106566" y="609071"/>
                        <a:pt x="1134083" y="189971"/>
                        <a:pt x="1122970" y="12700"/>
                      </a:cubicBezTo>
                      <a:lnTo>
                        <a:pt x="999145" y="12700"/>
                      </a:lnTo>
                      <a:cubicBezTo>
                        <a:pt x="1004966" y="176212"/>
                        <a:pt x="961045" y="701146"/>
                        <a:pt x="1081695" y="936625"/>
                      </a:cubicBezTo>
                      <a:lnTo>
                        <a:pt x="465745" y="930275"/>
                      </a:lnTo>
                      <a:cubicBezTo>
                        <a:pt x="581103" y="772583"/>
                        <a:pt x="567874" y="183621"/>
                        <a:pt x="557820" y="3175"/>
                      </a:cubicBezTo>
                      <a:close/>
                    </a:path>
                  </a:pathLst>
                </a:custGeom>
                <a:solidFill>
                  <a:schemeClr val="accent1">
                    <a:lumMod val="40000"/>
                    <a:lumOff val="60000"/>
                  </a:schemeClr>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52" name="Rounded Rectangle 51"/>
                <p:cNvSpPr/>
                <p:nvPr/>
              </p:nvSpPr>
              <p:spPr>
                <a:xfrm>
                  <a:off x="9157704" y="3537266"/>
                  <a:ext cx="946824" cy="263525"/>
                </a:xfrm>
                <a:prstGeom prst="roundRect">
                  <a:avLst>
                    <a:gd name="adj" fmla="val 21666"/>
                  </a:avLst>
                </a:prstGeom>
                <a:solidFill>
                  <a:srgbClr val="003963"/>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53" name="Freeform 52"/>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chemeClr val="bg1"/>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grpSp>
        </p:grpSp>
        <p:grpSp>
          <p:nvGrpSpPr>
            <p:cNvPr id="61" name="Group 60"/>
            <p:cNvGrpSpPr/>
            <p:nvPr/>
          </p:nvGrpSpPr>
          <p:grpSpPr>
            <a:xfrm>
              <a:off x="8028650" y="5704045"/>
              <a:ext cx="1796576" cy="1006081"/>
              <a:chOff x="5004633" y="4648754"/>
              <a:chExt cx="2331508" cy="1134424"/>
            </a:xfrm>
          </p:grpSpPr>
          <p:sp>
            <p:nvSpPr>
              <p:cNvPr id="62" name="TextBox 61"/>
              <p:cNvSpPr txBox="1"/>
              <p:nvPr/>
            </p:nvSpPr>
            <p:spPr>
              <a:xfrm>
                <a:off x="5004633" y="5316876"/>
                <a:ext cx="2331508" cy="466302"/>
              </a:xfrm>
              <a:prstGeom prst="rect">
                <a:avLst/>
              </a:prstGeom>
              <a:noFill/>
            </p:spPr>
            <p:txBody>
              <a:bodyPr wrap="square" lIns="0" tIns="0" rIns="0" bIns="0" rtlCol="0">
                <a:noAutofit/>
              </a:bodyPr>
              <a:lstStyle/>
              <a:p>
                <a:pPr algn="ctr" defTabSz="931881">
                  <a:defRPr/>
                </a:pPr>
                <a:r>
                  <a:rPr lang="en-US" sz="1400" b="1" kern="0" dirty="0">
                    <a:latin typeface="Segoe UI Light" panose="020B0502040204020203" pitchFamily="34" charset="0"/>
                    <a:cs typeface="Segoe UI Light" panose="020B0502040204020203" pitchFamily="34" charset="0"/>
                  </a:rPr>
                  <a:t>Developer</a:t>
                </a:r>
              </a:p>
            </p:txBody>
          </p:sp>
          <p:grpSp>
            <p:nvGrpSpPr>
              <p:cNvPr id="64" name="Group 63"/>
              <p:cNvGrpSpPr>
                <a:grpSpLocks noChangeAspect="1"/>
              </p:cNvGrpSpPr>
              <p:nvPr/>
            </p:nvGrpSpPr>
            <p:grpSpPr>
              <a:xfrm>
                <a:off x="5847038" y="4648754"/>
                <a:ext cx="573865" cy="594357"/>
                <a:chOff x="3666777" y="2914650"/>
                <a:chExt cx="637627" cy="660397"/>
              </a:xfrm>
              <a:solidFill>
                <a:srgbClr val="003963"/>
              </a:solidFill>
            </p:grpSpPr>
            <p:sp>
              <p:nvSpPr>
                <p:cNvPr id="65" name="Oval 64"/>
                <p:cNvSpPr/>
                <p:nvPr/>
              </p:nvSpPr>
              <p:spPr>
                <a:xfrm>
                  <a:off x="3913881" y="2914650"/>
                  <a:ext cx="273051" cy="273050"/>
                </a:xfrm>
                <a:prstGeom prst="ellipse">
                  <a:avLst/>
                </a:prstGeom>
                <a:solidFill>
                  <a:schemeClr val="bg2">
                    <a:lumMod val="25000"/>
                  </a:schemeClr>
                </a:solidFill>
                <a:ln w="10795" cap="flat" cmpd="sng" algn="ctr">
                  <a:noFill/>
                  <a:prstDash val="solid"/>
                </a:ln>
                <a:effectLst/>
              </p:spPr>
              <p:txBody>
                <a:bodyPr rtlCol="0" anchor="ctr"/>
                <a:lstStyle/>
                <a:p>
                  <a:pPr algn="ctr" defTabSz="931881">
                    <a:defRPr/>
                  </a:pPr>
                  <a:endParaRPr lang="en-IN" sz="1836" kern="0" dirty="0">
                    <a:latin typeface="Segoe UI Light" panose="020B0502040204020203" pitchFamily="34" charset="0"/>
                    <a:cs typeface="Segoe UI Light" panose="020B0502040204020203" pitchFamily="34" charset="0"/>
                  </a:endParaRPr>
                </a:p>
              </p:txBody>
            </p:sp>
            <p:sp>
              <p:nvSpPr>
                <p:cNvPr id="66" name="Freeform 65"/>
                <p:cNvSpPr/>
                <p:nvPr/>
              </p:nvSpPr>
              <p:spPr>
                <a:xfrm>
                  <a:off x="3747717"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solidFill>
                  <a:schemeClr val="accent2"/>
                </a:solidFill>
                <a:ln w="10795" cap="flat" cmpd="sng" algn="ctr">
                  <a:noFill/>
                  <a:prstDash val="solid"/>
                </a:ln>
                <a:effectLst/>
              </p:spPr>
              <p:txBody>
                <a:bodyPr rtlCol="0" anchor="ctr"/>
                <a:lstStyle/>
                <a:p>
                  <a:pPr algn="ctr" defTabSz="931881">
                    <a:defRPr/>
                  </a:pPr>
                  <a:endParaRPr lang="en-IN" sz="1836" kern="0" dirty="0">
                    <a:latin typeface="Segoe UI Light" panose="020B0502040204020203" pitchFamily="34" charset="0"/>
                    <a:cs typeface="Segoe UI Light" panose="020B0502040204020203" pitchFamily="34" charset="0"/>
                  </a:endParaRPr>
                </a:p>
              </p:txBody>
            </p:sp>
            <p:sp>
              <p:nvSpPr>
                <p:cNvPr id="67" name="Freeform 66"/>
                <p:cNvSpPr/>
                <p:nvPr/>
              </p:nvSpPr>
              <p:spPr>
                <a:xfrm rot="20245202">
                  <a:off x="3666777"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solidFill>
                  <a:schemeClr val="accent5">
                    <a:lumMod val="60000"/>
                    <a:lumOff val="40000"/>
                  </a:schemeClr>
                </a:solidFill>
                <a:ln w="10795" cap="flat" cmpd="sng" algn="ctr">
                  <a:noFill/>
                  <a:prstDash val="solid"/>
                </a:ln>
                <a:effectLst/>
              </p:spPr>
              <p:txBody>
                <a:bodyPr rtlCol="0" anchor="ctr"/>
                <a:lstStyle/>
                <a:p>
                  <a:pPr algn="ctr" defTabSz="931881">
                    <a:defRPr/>
                  </a:pPr>
                  <a:endParaRPr lang="en-IN" sz="1836" kern="0" dirty="0">
                    <a:latin typeface="Segoe UI Light" panose="020B0502040204020203" pitchFamily="34" charset="0"/>
                    <a:cs typeface="Segoe UI Light" panose="020B0502040204020203" pitchFamily="34" charset="0"/>
                  </a:endParaRPr>
                </a:p>
              </p:txBody>
            </p:sp>
          </p:grpSp>
        </p:grpSp>
        <p:sp>
          <p:nvSpPr>
            <p:cNvPr id="76" name="TextBox 75"/>
            <p:cNvSpPr txBox="1"/>
            <p:nvPr/>
          </p:nvSpPr>
          <p:spPr>
            <a:xfrm rot="1990396">
              <a:off x="6980434" y="4191225"/>
              <a:ext cx="1219027" cy="348316"/>
            </a:xfrm>
            <a:prstGeom prst="rect">
              <a:avLst/>
            </a:prstGeom>
            <a:noFill/>
          </p:spPr>
          <p:txBody>
            <a:bodyPr wrap="square" lIns="0" tIns="0" rIns="0" bIns="0" rtlCol="0">
              <a:noAutofit/>
            </a:bodyPr>
            <a:lstStyle/>
            <a:p>
              <a:pPr algn="ctr" defTabSz="931881"/>
              <a:r>
                <a:rPr lang="en-US" sz="1600" b="1" dirty="0">
                  <a:solidFill>
                    <a:schemeClr val="accent4">
                      <a:lumMod val="60000"/>
                      <a:lumOff val="40000"/>
                    </a:schemeClr>
                  </a:solidFill>
                  <a:latin typeface="Segoe UI Light" panose="020B0502040204020203" pitchFamily="34" charset="0"/>
                  <a:cs typeface="Segoe UI Light" panose="020B0502040204020203" pitchFamily="34" charset="0"/>
                </a:rPr>
                <a:t>REST</a:t>
              </a:r>
              <a:r>
                <a:rPr lang="en-US" sz="1400" b="1" dirty="0">
                  <a:solidFill>
                    <a:schemeClr val="accent4">
                      <a:lumMod val="60000"/>
                      <a:lumOff val="40000"/>
                    </a:schemeClr>
                  </a:solidFill>
                  <a:latin typeface="Segoe UI Light" panose="020B0502040204020203" pitchFamily="34" charset="0"/>
                  <a:cs typeface="Segoe UI Light" panose="020B0502040204020203" pitchFamily="34" charset="0"/>
                </a:rPr>
                <a:t> API calls</a:t>
              </a:r>
            </a:p>
          </p:txBody>
        </p:sp>
        <p:sp>
          <p:nvSpPr>
            <p:cNvPr id="88" name="TextBox 87"/>
            <p:cNvSpPr txBox="1"/>
            <p:nvPr/>
          </p:nvSpPr>
          <p:spPr>
            <a:xfrm>
              <a:off x="9480574" y="5470046"/>
              <a:ext cx="2318133" cy="1391497"/>
            </a:xfrm>
            <a:prstGeom prst="rect">
              <a:avLst/>
            </a:prstGeom>
            <a:noFill/>
          </p:spPr>
          <p:txBody>
            <a:bodyPr wrap="square" lIns="179285" tIns="143428" rIns="179285" bIns="143428" rtlCol="0">
              <a:spAutoFit/>
            </a:bodyPr>
            <a:lstStyle/>
            <a:p>
              <a:pPr>
                <a:lnSpc>
                  <a:spcPct val="90000"/>
                </a:lnSpc>
                <a:spcAft>
                  <a:spcPts val="588"/>
                </a:spcAft>
              </a:pPr>
              <a:r>
                <a:rPr lang="en-US" dirty="0">
                  <a:solidFill>
                    <a:srgbClr val="00B0F0"/>
                  </a:solidFill>
                </a:rPr>
                <a:t>Easy Integration</a:t>
              </a:r>
            </a:p>
            <a:p>
              <a:pPr>
                <a:lnSpc>
                  <a:spcPct val="90000"/>
                </a:lnSpc>
                <a:spcAft>
                  <a:spcPts val="588"/>
                </a:spcAft>
              </a:pPr>
              <a:r>
                <a:rPr lang="en-US" sz="1400" dirty="0">
                  <a:gradFill>
                    <a:gsLst>
                      <a:gs pos="2917">
                        <a:schemeClr val="tx1"/>
                      </a:gs>
                      <a:gs pos="30000">
                        <a:schemeClr val="tx1"/>
                      </a:gs>
                    </a:gsLst>
                    <a:lin ang="5400000" scaled="0"/>
                  </a:gradFill>
                </a:rPr>
                <a:t>Swagger-based APIs: easy to consume with any programming language</a:t>
              </a:r>
            </a:p>
          </p:txBody>
        </p:sp>
        <p:sp>
          <p:nvSpPr>
            <p:cNvPr id="97" name="TextBox 96"/>
            <p:cNvSpPr txBox="1"/>
            <p:nvPr/>
          </p:nvSpPr>
          <p:spPr>
            <a:xfrm>
              <a:off x="1512948" y="2020905"/>
              <a:ext cx="2341824" cy="1003699"/>
            </a:xfrm>
            <a:prstGeom prst="rect">
              <a:avLst/>
            </a:prstGeom>
            <a:noFill/>
          </p:spPr>
          <p:txBody>
            <a:bodyPr wrap="square" lIns="179285" tIns="143428" rIns="179285" bIns="143428" rtlCol="0">
              <a:spAutoFit/>
            </a:bodyPr>
            <a:lstStyle/>
            <a:p>
              <a:pPr>
                <a:lnSpc>
                  <a:spcPct val="90000"/>
                </a:lnSpc>
                <a:spcAft>
                  <a:spcPts val="588"/>
                </a:spcAft>
              </a:pPr>
              <a:r>
                <a:rPr lang="en-US" dirty="0">
                  <a:solidFill>
                    <a:srgbClr val="00B0F0"/>
                  </a:solidFill>
                </a:rPr>
                <a:t>Easy Deployment</a:t>
              </a:r>
            </a:p>
            <a:p>
              <a:pPr>
                <a:lnSpc>
                  <a:spcPct val="90000"/>
                </a:lnSpc>
                <a:spcAft>
                  <a:spcPts val="588"/>
                </a:spcAft>
              </a:pPr>
              <a:r>
                <a:rPr lang="en-US" sz="1400" dirty="0">
                  <a:gradFill>
                    <a:gsLst>
                      <a:gs pos="2917">
                        <a:schemeClr val="tx1"/>
                      </a:gs>
                      <a:gs pos="30000">
                        <a:schemeClr val="tx1"/>
                      </a:gs>
                    </a:gsLst>
                    <a:lin ang="5400000" scaled="0"/>
                  </a:gradFill>
                </a:rPr>
                <a:t>Turn R into web services in one line of code</a:t>
              </a:r>
            </a:p>
          </p:txBody>
        </p:sp>
        <p:sp>
          <p:nvSpPr>
            <p:cNvPr id="99" name="Rectangle 98"/>
            <p:cNvSpPr/>
            <p:nvPr/>
          </p:nvSpPr>
          <p:spPr>
            <a:xfrm>
              <a:off x="3951875" y="4983660"/>
              <a:ext cx="3364207" cy="1354217"/>
            </a:xfrm>
            <a:prstGeom prst="rect">
              <a:avLst/>
            </a:prstGeom>
          </p:spPr>
          <p:txBody>
            <a:bodyPr wrap="square">
              <a:spAutoFit/>
            </a:bodyPr>
            <a:lstStyle/>
            <a:p>
              <a:pPr defTabSz="914225">
                <a:defRPr/>
              </a:pPr>
              <a:r>
                <a:rPr lang="en-US" dirty="0">
                  <a:solidFill>
                    <a:srgbClr val="00B0F0"/>
                  </a:solidFill>
                </a:rPr>
                <a:t>Easy Setup</a:t>
              </a:r>
            </a:p>
            <a:p>
              <a:pPr defTabSz="914225">
                <a:defRPr/>
              </a:pPr>
              <a:endParaRPr lang="en-US" sz="800" dirty="0">
                <a:cs typeface="Segoe UI Semilight" panose="020B0402040204020203" pitchFamily="34" charset="0"/>
              </a:endParaRPr>
            </a:p>
            <a:p>
              <a:pPr marL="280121" indent="-280121" defTabSz="914225">
                <a:buFont typeface="Wingdings" panose="05000000000000000000" pitchFamily="2" charset="2"/>
                <a:buChar char="§"/>
                <a:defRPr/>
              </a:pPr>
              <a:r>
                <a:rPr lang="en-US" sz="1400" dirty="0">
                  <a:cs typeface="Segoe UI Semilight" panose="020B0402040204020203" pitchFamily="34" charset="0"/>
                </a:rPr>
                <a:t>In-cloud or on-prem</a:t>
              </a:r>
            </a:p>
            <a:p>
              <a:pPr marL="280121" indent="-280121" defTabSz="914225">
                <a:buFont typeface="Wingdings" panose="05000000000000000000" pitchFamily="2" charset="2"/>
                <a:buChar char="§"/>
                <a:defRPr/>
              </a:pPr>
              <a:r>
                <a:rPr lang="en-US" sz="1400" dirty="0">
                  <a:cs typeface="Segoe UI Semilight" panose="020B0402040204020203" pitchFamily="34" charset="0"/>
                </a:rPr>
                <a:t>Adding nodes to scale</a:t>
              </a:r>
            </a:p>
            <a:p>
              <a:pPr marL="280121" indent="-280121" defTabSz="914225">
                <a:buFont typeface="Wingdings" panose="05000000000000000000" pitchFamily="2" charset="2"/>
                <a:buChar char="§"/>
                <a:defRPr/>
              </a:pPr>
              <a:r>
                <a:rPr lang="en-US" sz="1400" dirty="0">
                  <a:cs typeface="Segoe UI Semilight" panose="020B0402040204020203" pitchFamily="34" charset="0"/>
                </a:rPr>
                <a:t>High availability &amp; load balancing</a:t>
              </a:r>
            </a:p>
            <a:p>
              <a:pPr marL="280121" indent="-280121" defTabSz="914225">
                <a:buFont typeface="Wingdings" panose="05000000000000000000" pitchFamily="2" charset="2"/>
                <a:buChar char="§"/>
                <a:defRPr/>
              </a:pPr>
              <a:r>
                <a:rPr lang="en-US" sz="1400" dirty="0">
                  <a:solidFill>
                    <a:srgbClr val="00B0F0"/>
                  </a:solidFill>
                  <a:cs typeface="Segoe UI Semilight" panose="020B0402040204020203" pitchFamily="34" charset="0"/>
                  <a:sym typeface="Wingdings" panose="05000000000000000000" pitchFamily="2" charset="2"/>
                </a:rPr>
                <a:t>Remote execution server</a:t>
              </a:r>
            </a:p>
          </p:txBody>
        </p:sp>
        <p:grpSp>
          <p:nvGrpSpPr>
            <p:cNvPr id="9" name="Group 8"/>
            <p:cNvGrpSpPr/>
            <p:nvPr/>
          </p:nvGrpSpPr>
          <p:grpSpPr>
            <a:xfrm>
              <a:off x="4053893" y="2245170"/>
              <a:ext cx="2809691" cy="2639661"/>
              <a:chOff x="5290698" y="3018644"/>
              <a:chExt cx="2809691" cy="2639661"/>
            </a:xfrm>
          </p:grpSpPr>
          <p:sp>
            <p:nvSpPr>
              <p:cNvPr id="56" name="Rectangle 55"/>
              <p:cNvSpPr/>
              <p:nvPr/>
            </p:nvSpPr>
            <p:spPr>
              <a:xfrm>
                <a:off x="5290698" y="3018644"/>
                <a:ext cx="2795162" cy="2639661"/>
              </a:xfrm>
              <a:prstGeom prst="rect">
                <a:avLst/>
              </a:prstGeom>
              <a:solidFill>
                <a:srgbClr val="00B0F0"/>
              </a:solidFill>
              <a:ln w="10795" cap="flat" cmpd="sng" algn="ctr">
                <a:noFill/>
                <a:prstDash val="solid"/>
              </a:ln>
              <a:effectLst/>
            </p:spPr>
            <p:txBody>
              <a:bodyPr rot="0" spcFirstLastPara="0" vertOverflow="overflow" horzOverflow="overflow" vert="horz" wrap="square" lIns="91388" tIns="45694" rIns="91388" bIns="45694" numCol="1" spcCol="0" rtlCol="0" fromWordArt="0" anchor="b" anchorCtr="0" forceAA="0" compatLnSpc="1">
                <a:prstTxWarp prst="textNoShape">
                  <a:avLst/>
                </a:prstTxWarp>
                <a:noAutofit/>
              </a:bodyPr>
              <a:lstStyle/>
              <a:p>
                <a:pPr algn="ctr" defTabSz="931147">
                  <a:defRPr/>
                </a:pPr>
                <a:endParaRPr lang="en-US" sz="1200" b="1" kern="0" dirty="0">
                  <a:solidFill>
                    <a:prstClr val="white"/>
                  </a:solidFill>
                  <a:latin typeface="Segoe UI Light" panose="020B0502040204020203" pitchFamily="34" charset="0"/>
                  <a:cs typeface="Segoe UI Light" panose="020B0502040204020203" pitchFamily="34" charset="0"/>
                </a:endParaRPr>
              </a:p>
            </p:txBody>
          </p:sp>
          <p:sp>
            <p:nvSpPr>
              <p:cNvPr id="54" name="TextBox 53"/>
              <p:cNvSpPr txBox="1"/>
              <p:nvPr/>
            </p:nvSpPr>
            <p:spPr>
              <a:xfrm>
                <a:off x="5297963" y="4615182"/>
                <a:ext cx="2795162" cy="830997"/>
              </a:xfrm>
              <a:prstGeom prst="rect">
                <a:avLst/>
              </a:prstGeom>
              <a:noFill/>
            </p:spPr>
            <p:txBody>
              <a:bodyPr wrap="square" rtlCol="0">
                <a:spAutoFit/>
              </a:bodyPr>
              <a:lstStyle/>
              <a:p>
                <a:pPr algn="ctr" defTabSz="931147">
                  <a:defRPr/>
                </a:pPr>
                <a:r>
                  <a:rPr lang="en-US" sz="2000" b="1" kern="0" dirty="0">
                    <a:solidFill>
                      <a:prstClr val="white"/>
                    </a:solidFill>
                    <a:latin typeface="Segoe UI Light" panose="020B0502040204020203" pitchFamily="34" charset="0"/>
                    <a:cs typeface="Segoe UI Light" panose="020B0502040204020203" pitchFamily="34" charset="0"/>
                  </a:rPr>
                  <a:t>Microsoft R Server</a:t>
                </a:r>
              </a:p>
              <a:p>
                <a:pPr algn="ctr" defTabSz="931147">
                  <a:defRPr/>
                </a:pPr>
                <a:r>
                  <a:rPr lang="en-US" sz="1400" b="1" kern="0" dirty="0">
                    <a:solidFill>
                      <a:prstClr val="white"/>
                    </a:solidFill>
                    <a:latin typeface="Segoe UI Light" panose="020B0502040204020203" pitchFamily="34" charset="0"/>
                    <a:cs typeface="Segoe UI Light" panose="020B0502040204020203" pitchFamily="34" charset="0"/>
                  </a:rPr>
                  <a:t>configured for</a:t>
                </a:r>
              </a:p>
              <a:p>
                <a:pPr algn="ctr" defTabSz="931147">
                  <a:defRPr/>
                </a:pPr>
                <a:r>
                  <a:rPr lang="en-US" sz="1400" b="1" kern="0" dirty="0">
                    <a:solidFill>
                      <a:prstClr val="white"/>
                    </a:solidFill>
                    <a:latin typeface="Segoe UI Light" panose="020B0502040204020203" pitchFamily="34" charset="0"/>
                    <a:cs typeface="Segoe UI Light" panose="020B0502040204020203" pitchFamily="34" charset="0"/>
                  </a:rPr>
                  <a:t>operationalizing R analytics</a:t>
                </a:r>
              </a:p>
            </p:txBody>
          </p:sp>
          <p:pic>
            <p:nvPicPr>
              <p:cNvPr id="8" name="Picture 7"/>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763960" y="3205422"/>
                <a:ext cx="996196" cy="1138510"/>
              </a:xfrm>
              <a:prstGeom prst="rect">
                <a:avLst/>
              </a:prstGeom>
            </p:spPr>
          </p:pic>
          <p:sp>
            <p:nvSpPr>
              <p:cNvPr id="11" name="TextBox 10"/>
              <p:cNvSpPr txBox="1"/>
              <p:nvPr/>
            </p:nvSpPr>
            <p:spPr>
              <a:xfrm>
                <a:off x="6690333" y="3539331"/>
                <a:ext cx="1410056"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Services / Sessions</a:t>
                </a:r>
              </a:p>
            </p:txBody>
          </p:sp>
        </p:grpSp>
        <p:grpSp>
          <p:nvGrpSpPr>
            <p:cNvPr id="22" name="Group 21"/>
            <p:cNvGrpSpPr/>
            <p:nvPr/>
          </p:nvGrpSpPr>
          <p:grpSpPr>
            <a:xfrm>
              <a:off x="8696763" y="3945175"/>
              <a:ext cx="1467255" cy="1466874"/>
              <a:chOff x="9426074" y="4576906"/>
              <a:chExt cx="1520669" cy="1520274"/>
            </a:xfrm>
          </p:grpSpPr>
          <p:grpSp>
            <p:nvGrpSpPr>
              <p:cNvPr id="18" name="Group 17"/>
              <p:cNvGrpSpPr/>
              <p:nvPr/>
            </p:nvGrpSpPr>
            <p:grpSpPr>
              <a:xfrm>
                <a:off x="9426074" y="4576906"/>
                <a:ext cx="1520669" cy="1520274"/>
                <a:chOff x="9638894" y="4976320"/>
                <a:chExt cx="1097280" cy="1096995"/>
              </a:xfrm>
            </p:grpSpPr>
            <p:sp>
              <p:nvSpPr>
                <p:cNvPr id="57" name="Oval 2"/>
                <p:cNvSpPr>
                  <a:spLocks noChangeAspect="1"/>
                </p:cNvSpPr>
                <p:nvPr/>
              </p:nvSpPr>
              <p:spPr bwMode="auto">
                <a:xfrm>
                  <a:off x="9638894" y="4976320"/>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2040" spc="-51" dirty="0">
                    <a:solidFill>
                      <a:schemeClr val="tx1"/>
                    </a:solidFill>
                    <a:latin typeface="Segoe UI"/>
                    <a:ea typeface="Segoe UI" pitchFamily="34" charset="0"/>
                    <a:cs typeface="Segoe UI" pitchFamily="34" charset="0"/>
                  </a:endParaRPr>
                </a:p>
              </p:txBody>
            </p:sp>
            <p:sp>
              <p:nvSpPr>
                <p:cNvPr id="58" name="Freeform 53"/>
                <p:cNvSpPr>
                  <a:spLocks noEditPoints="1"/>
                </p:cNvSpPr>
                <p:nvPr/>
              </p:nvSpPr>
              <p:spPr bwMode="auto">
                <a:xfrm>
                  <a:off x="10010231" y="5143786"/>
                  <a:ext cx="451892" cy="644949"/>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60" name="TextBox 59"/>
              <p:cNvSpPr txBox="1"/>
              <p:nvPr/>
            </p:nvSpPr>
            <p:spPr>
              <a:xfrm>
                <a:off x="9707930" y="5549720"/>
                <a:ext cx="993314" cy="530465"/>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Apps</a:t>
                </a:r>
              </a:p>
            </p:txBody>
          </p:sp>
        </p:grpSp>
        <p:grpSp>
          <p:nvGrpSpPr>
            <p:cNvPr id="63" name="Group 62"/>
            <p:cNvGrpSpPr/>
            <p:nvPr/>
          </p:nvGrpSpPr>
          <p:grpSpPr>
            <a:xfrm>
              <a:off x="8629524" y="1798170"/>
              <a:ext cx="1924208" cy="1911290"/>
              <a:chOff x="2084627" y="1114466"/>
              <a:chExt cx="2209847" cy="2032632"/>
            </a:xfrm>
          </p:grpSpPr>
          <p:pic>
            <p:nvPicPr>
              <p:cNvPr id="77" name="Picture 7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flipH="1">
                <a:off x="2084627" y="1114466"/>
                <a:ext cx="2209847" cy="2032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 name="TextBox 81"/>
              <p:cNvSpPr txBox="1"/>
              <p:nvPr/>
            </p:nvSpPr>
            <p:spPr>
              <a:xfrm>
                <a:off x="2292804" y="1600128"/>
                <a:ext cx="1858965" cy="777556"/>
              </a:xfrm>
              <a:prstGeom prst="rect">
                <a:avLst/>
              </a:prstGeom>
              <a:noFill/>
            </p:spPr>
            <p:txBody>
              <a:bodyPr wrap="square" lIns="0" tIns="0" rIns="0" bIns="0" rtlCol="0">
                <a:noAutofit/>
              </a:bodyPr>
              <a:lstStyle/>
              <a:p>
                <a:pPr algn="ctr" defTabSz="931881"/>
                <a:r>
                  <a:rPr lang="en-US" sz="1600" b="1" dirty="0">
                    <a:solidFill>
                      <a:prstClr val="white"/>
                    </a:solidFill>
                    <a:latin typeface="Segoe UI Light" panose="020B0502040204020203" pitchFamily="34" charset="0"/>
                    <a:cs typeface="Segoe UI Light" panose="020B0502040204020203" pitchFamily="34" charset="0"/>
                  </a:rPr>
                  <a:t>Microsoft R Client</a:t>
                </a:r>
              </a:p>
              <a:p>
                <a:pPr algn="ctr" defTabSz="931881"/>
                <a:endParaRPr lang="en-US" sz="700" b="1" dirty="0">
                  <a:solidFill>
                    <a:prstClr val="white"/>
                  </a:solidFill>
                  <a:latin typeface="Segoe UI Light" panose="020B0502040204020203" pitchFamily="34" charset="0"/>
                  <a:cs typeface="Segoe UI Light" panose="020B0502040204020203" pitchFamily="34" charset="0"/>
                </a:endParaRPr>
              </a:p>
              <a:p>
                <a:pPr algn="ctr" defTabSz="931881"/>
                <a:r>
                  <a:rPr lang="en-US" sz="1200" b="1" dirty="0">
                    <a:solidFill>
                      <a:schemeClr val="tx2">
                        <a:lumMod val="75000"/>
                      </a:schemeClr>
                    </a:solidFill>
                    <a:latin typeface="Segoe UI Light" panose="020B0502040204020203" pitchFamily="34" charset="0"/>
                    <a:cs typeface="Segoe UI Light" panose="020B0502040204020203" pitchFamily="34" charset="0"/>
                  </a:rPr>
                  <a:t>(mrsdeploy package</a:t>
                </a:r>
                <a:r>
                  <a:rPr lang="en-US" sz="1600" b="1" dirty="0">
                    <a:solidFill>
                      <a:schemeClr val="tx2">
                        <a:lumMod val="75000"/>
                      </a:schemeClr>
                    </a:solidFill>
                    <a:latin typeface="Segoe UI Light" panose="020B0502040204020203" pitchFamily="34" charset="0"/>
                    <a:cs typeface="Segoe UI Light" panose="020B0502040204020203" pitchFamily="34" charset="0"/>
                  </a:rPr>
                  <a:t>)</a:t>
                </a:r>
              </a:p>
            </p:txBody>
          </p:sp>
        </p:grpSp>
        <p:cxnSp>
          <p:nvCxnSpPr>
            <p:cNvPr id="26" name="Straight Arrow Connector 25"/>
            <p:cNvCxnSpPr>
              <a:cxnSpLocks/>
              <a:stCxn id="56" idx="3"/>
              <a:endCxn id="57" idx="2"/>
            </p:cNvCxnSpPr>
            <p:nvPr/>
          </p:nvCxnSpPr>
          <p:spPr>
            <a:xfrm>
              <a:off x="6849055" y="3565001"/>
              <a:ext cx="1847708" cy="1113611"/>
            </a:xfrm>
            <a:prstGeom prst="straightConnector1">
              <a:avLst/>
            </a:prstGeom>
            <a:ln w="317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p:cNvCxnSpPr>
              <a:cxnSpLocks/>
              <a:stCxn id="56" idx="3"/>
              <a:endCxn id="77" idx="3"/>
            </p:cNvCxnSpPr>
            <p:nvPr/>
          </p:nvCxnSpPr>
          <p:spPr>
            <a:xfrm flipV="1">
              <a:off x="6849055" y="2753815"/>
              <a:ext cx="1780469" cy="811186"/>
            </a:xfrm>
            <a:prstGeom prst="straightConnector1">
              <a:avLst/>
            </a:prstGeom>
            <a:ln w="317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5" name="TextBox 94"/>
            <p:cNvSpPr txBox="1"/>
            <p:nvPr/>
          </p:nvSpPr>
          <p:spPr>
            <a:xfrm>
              <a:off x="9552924" y="957199"/>
              <a:ext cx="2293377" cy="1003699"/>
            </a:xfrm>
            <a:prstGeom prst="rect">
              <a:avLst/>
            </a:prstGeom>
            <a:noFill/>
          </p:spPr>
          <p:txBody>
            <a:bodyPr wrap="square" lIns="179285" tIns="143428" rIns="179285" bIns="143428" rtlCol="0">
              <a:spAutoFit/>
            </a:bodyPr>
            <a:lstStyle/>
            <a:p>
              <a:pPr>
                <a:lnSpc>
                  <a:spcPct val="90000"/>
                </a:lnSpc>
                <a:spcAft>
                  <a:spcPts val="588"/>
                </a:spcAft>
              </a:pPr>
              <a:r>
                <a:rPr lang="en-US" dirty="0">
                  <a:solidFill>
                    <a:srgbClr val="00B0F0"/>
                  </a:solidFill>
                </a:rPr>
                <a:t>Easy Consumption</a:t>
              </a:r>
            </a:p>
            <a:p>
              <a:pPr>
                <a:lnSpc>
                  <a:spcPct val="90000"/>
                </a:lnSpc>
                <a:spcAft>
                  <a:spcPts val="588"/>
                </a:spcAft>
              </a:pPr>
              <a:r>
                <a:rPr lang="en-US" sz="1400" dirty="0">
                  <a:gradFill>
                    <a:gsLst>
                      <a:gs pos="2917">
                        <a:schemeClr val="tx1"/>
                      </a:gs>
                      <a:gs pos="30000">
                        <a:schemeClr val="tx1"/>
                      </a:gs>
                    </a:gsLst>
                    <a:lin ang="5400000" scaled="0"/>
                  </a:gradFill>
                </a:rPr>
                <a:t>Explore and consume services in R directly</a:t>
              </a:r>
            </a:p>
          </p:txBody>
        </p:sp>
        <p:sp>
          <p:nvSpPr>
            <p:cNvPr id="96" name="TextBox 95"/>
            <p:cNvSpPr txBox="1"/>
            <p:nvPr/>
          </p:nvSpPr>
          <p:spPr>
            <a:xfrm>
              <a:off x="2590446" y="3210427"/>
              <a:ext cx="1361165" cy="330083"/>
            </a:xfrm>
            <a:prstGeom prst="rect">
              <a:avLst/>
            </a:prstGeom>
            <a:noFill/>
          </p:spPr>
          <p:txBody>
            <a:bodyPr wrap="square" lIns="0" tIns="0" rIns="0" bIns="0" rtlCol="0">
              <a:noAutofit/>
            </a:bodyPr>
            <a:lstStyle/>
            <a:p>
              <a:pPr algn="ctr" defTabSz="931881"/>
              <a:r>
                <a:rPr lang="en-US" altLang="zh-CN" sz="1600" b="1" dirty="0">
                  <a:solidFill>
                    <a:schemeClr val="accent4">
                      <a:lumMod val="60000"/>
                      <a:lumOff val="40000"/>
                    </a:schemeClr>
                  </a:solidFill>
                  <a:latin typeface="Segoe UI Light" panose="020B0502040204020203" pitchFamily="34" charset="0"/>
                  <a:cs typeface="Segoe UI Light" panose="020B0502040204020203" pitchFamily="34" charset="0"/>
                </a:rPr>
                <a:t>publishService</a:t>
              </a:r>
              <a:endParaRPr lang="en-US" sz="1600" b="1" dirty="0">
                <a:solidFill>
                  <a:schemeClr val="accent4">
                    <a:lumMod val="60000"/>
                    <a:lumOff val="40000"/>
                  </a:schemeClr>
                </a:solidFill>
                <a:latin typeface="Segoe UI Light" panose="020B0502040204020203" pitchFamily="34" charset="0"/>
                <a:cs typeface="Segoe UI Light" panose="020B0502040204020203" pitchFamily="34" charset="0"/>
              </a:endParaRPr>
            </a:p>
          </p:txBody>
        </p:sp>
        <p:sp>
          <p:nvSpPr>
            <p:cNvPr id="98" name="TextBox 97"/>
            <p:cNvSpPr txBox="1"/>
            <p:nvPr/>
          </p:nvSpPr>
          <p:spPr>
            <a:xfrm rot="19899132">
              <a:off x="7006499" y="2761113"/>
              <a:ext cx="1219027" cy="348316"/>
            </a:xfrm>
            <a:prstGeom prst="rect">
              <a:avLst/>
            </a:prstGeom>
            <a:noFill/>
          </p:spPr>
          <p:txBody>
            <a:bodyPr wrap="square" lIns="0" tIns="0" rIns="0" bIns="0" rtlCol="0">
              <a:noAutofit/>
            </a:bodyPr>
            <a:lstStyle/>
            <a:p>
              <a:pPr algn="ctr" defTabSz="931881"/>
              <a:r>
                <a:rPr lang="en-US" sz="1600" b="1" dirty="0">
                  <a:solidFill>
                    <a:schemeClr val="accent4">
                      <a:lumMod val="60000"/>
                      <a:lumOff val="40000"/>
                    </a:schemeClr>
                  </a:solidFill>
                  <a:latin typeface="Segoe UI Light" panose="020B0502040204020203" pitchFamily="34" charset="0"/>
                  <a:cs typeface="Segoe UI Light" panose="020B0502040204020203" pitchFamily="34" charset="0"/>
                </a:rPr>
                <a:t>getService</a:t>
              </a:r>
            </a:p>
          </p:txBody>
        </p:sp>
        <p:grpSp>
          <p:nvGrpSpPr>
            <p:cNvPr id="100" name="Group 99"/>
            <p:cNvGrpSpPr/>
            <p:nvPr/>
          </p:nvGrpSpPr>
          <p:grpSpPr>
            <a:xfrm>
              <a:off x="510036" y="2881971"/>
              <a:ext cx="1982054" cy="1790733"/>
              <a:chOff x="2084627" y="1114466"/>
              <a:chExt cx="2209847" cy="2032632"/>
            </a:xfrm>
          </p:grpSpPr>
          <p:pic>
            <p:nvPicPr>
              <p:cNvPr id="101" name="Picture 7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flipH="1">
                <a:off x="2084627" y="1114466"/>
                <a:ext cx="2209847" cy="2032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 name="TextBox 101"/>
              <p:cNvSpPr txBox="1"/>
              <p:nvPr/>
            </p:nvSpPr>
            <p:spPr>
              <a:xfrm>
                <a:off x="2309742" y="1600127"/>
                <a:ext cx="1858965" cy="777556"/>
              </a:xfrm>
              <a:prstGeom prst="rect">
                <a:avLst/>
              </a:prstGeom>
              <a:noFill/>
            </p:spPr>
            <p:txBody>
              <a:bodyPr wrap="square" lIns="0" tIns="0" rIns="0" bIns="0" rtlCol="0">
                <a:noAutofit/>
              </a:bodyPr>
              <a:lstStyle/>
              <a:p>
                <a:pPr algn="ctr" defTabSz="931881"/>
                <a:r>
                  <a:rPr lang="en-US" sz="1600" b="1" dirty="0">
                    <a:solidFill>
                      <a:prstClr val="white"/>
                    </a:solidFill>
                    <a:latin typeface="Segoe UI Light" panose="020B0502040204020203" pitchFamily="34" charset="0"/>
                    <a:cs typeface="Segoe UI Light" panose="020B0502040204020203" pitchFamily="34" charset="0"/>
                  </a:rPr>
                  <a:t>Microsoft R Client</a:t>
                </a:r>
              </a:p>
              <a:p>
                <a:pPr algn="ctr" defTabSz="931881"/>
                <a:endParaRPr lang="en-US" sz="700" b="1" dirty="0">
                  <a:solidFill>
                    <a:prstClr val="white"/>
                  </a:solidFill>
                  <a:latin typeface="Segoe UI Light" panose="020B0502040204020203" pitchFamily="34" charset="0"/>
                  <a:cs typeface="Segoe UI Light" panose="020B0502040204020203" pitchFamily="34" charset="0"/>
                </a:endParaRPr>
              </a:p>
              <a:p>
                <a:pPr algn="ctr" defTabSz="931881"/>
                <a:r>
                  <a:rPr lang="en-US" sz="1200" b="1" dirty="0">
                    <a:solidFill>
                      <a:schemeClr val="tx2">
                        <a:lumMod val="75000"/>
                      </a:schemeClr>
                    </a:solidFill>
                    <a:latin typeface="Segoe UI Light" panose="020B0502040204020203" pitchFamily="34" charset="0"/>
                    <a:cs typeface="Segoe UI Light" panose="020B0502040204020203" pitchFamily="34" charset="0"/>
                  </a:rPr>
                  <a:t>(mrsdeploy package</a:t>
                </a:r>
                <a:r>
                  <a:rPr lang="en-US" sz="1600" b="1" dirty="0">
                    <a:solidFill>
                      <a:schemeClr val="tx2">
                        <a:lumMod val="75000"/>
                      </a:schemeClr>
                    </a:solidFill>
                    <a:latin typeface="Segoe UI Light" panose="020B0502040204020203" pitchFamily="34" charset="0"/>
                    <a:cs typeface="Segoe UI Light" panose="020B0502040204020203" pitchFamily="34" charset="0"/>
                  </a:rPr>
                  <a:t>)</a:t>
                </a:r>
              </a:p>
            </p:txBody>
          </p:sp>
        </p:grpSp>
        <p:cxnSp>
          <p:nvCxnSpPr>
            <p:cNvPr id="103" name="Straight Arrow Connector 102"/>
            <p:cNvCxnSpPr>
              <a:endCxn id="56" idx="1"/>
            </p:cNvCxnSpPr>
            <p:nvPr/>
          </p:nvCxnSpPr>
          <p:spPr>
            <a:xfrm>
              <a:off x="2492090" y="3565001"/>
              <a:ext cx="1561803" cy="0"/>
            </a:xfrm>
            <a:prstGeom prst="straightConnector1">
              <a:avLst/>
            </a:prstGeom>
            <a:ln w="317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59" name="Group 58"/>
            <p:cNvGrpSpPr/>
            <p:nvPr/>
          </p:nvGrpSpPr>
          <p:grpSpPr>
            <a:xfrm>
              <a:off x="8374708" y="1135848"/>
              <a:ext cx="1138238" cy="916536"/>
              <a:chOff x="1" y="770872"/>
              <a:chExt cx="1219200" cy="981728"/>
            </a:xfrm>
          </p:grpSpPr>
          <p:sp>
            <p:nvSpPr>
              <p:cNvPr id="68" name="TextBox 67"/>
              <p:cNvSpPr txBox="1"/>
              <p:nvPr/>
            </p:nvSpPr>
            <p:spPr>
              <a:xfrm>
                <a:off x="1" y="1404235"/>
                <a:ext cx="1219200" cy="348365"/>
              </a:xfrm>
              <a:prstGeom prst="rect">
                <a:avLst/>
              </a:prstGeom>
              <a:noFill/>
            </p:spPr>
            <p:txBody>
              <a:bodyPr wrap="square" lIns="0" tIns="0" rIns="0" bIns="0" rtlCol="0">
                <a:noAutofit/>
              </a:bodyPr>
              <a:lstStyle/>
              <a:p>
                <a:pPr algn="ctr" defTabSz="931881"/>
                <a:r>
                  <a:rPr lang="en-US" sz="1400" b="1" dirty="0">
                    <a:latin typeface="Segoe UI Light" panose="020B0502040204020203" pitchFamily="34" charset="0"/>
                    <a:cs typeface="Segoe UI Light" panose="020B0502040204020203" pitchFamily="34" charset="0"/>
                  </a:rPr>
                  <a:t>Data Scientist</a:t>
                </a:r>
              </a:p>
            </p:txBody>
          </p:sp>
          <p:grpSp>
            <p:nvGrpSpPr>
              <p:cNvPr id="69" name="Group 68"/>
              <p:cNvGrpSpPr>
                <a:grpSpLocks noChangeAspect="1"/>
              </p:cNvGrpSpPr>
              <p:nvPr/>
            </p:nvGrpSpPr>
            <p:grpSpPr>
              <a:xfrm>
                <a:off x="243002" y="770872"/>
                <a:ext cx="564718" cy="522569"/>
                <a:chOff x="5809310" y="1674658"/>
                <a:chExt cx="4585732" cy="4226967"/>
              </a:xfrm>
              <a:solidFill>
                <a:srgbClr val="505050">
                  <a:lumMod val="50000"/>
                </a:srgbClr>
              </a:solidFill>
            </p:grpSpPr>
            <p:sp>
              <p:nvSpPr>
                <p:cNvPr id="70" name="Oval 69"/>
                <p:cNvSpPr/>
                <p:nvPr/>
              </p:nvSpPr>
              <p:spPr>
                <a:xfrm>
                  <a:off x="6881217" y="1674658"/>
                  <a:ext cx="2210082" cy="2210082"/>
                </a:xfrm>
                <a:prstGeom prst="ellipse">
                  <a:avLst/>
                </a:prstGeom>
                <a:solidFill>
                  <a:schemeClr val="tx2">
                    <a:lumMod val="60000"/>
                    <a:lumOff val="40000"/>
                  </a:schemeClr>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71" name="Freeform 48"/>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00B050"/>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72" name="Freeform 49"/>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solidFill>
                  <a:srgbClr val="003963"/>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73" name="Freeform 50"/>
                <p:cNvSpPr/>
                <p:nvPr/>
              </p:nvSpPr>
              <p:spPr>
                <a:xfrm>
                  <a:off x="8847534" y="3857942"/>
                  <a:ext cx="1547508" cy="2041525"/>
                </a:xfrm>
                <a:custGeom>
                  <a:avLst/>
                  <a:gdLst>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39750 w 1543050"/>
                    <a:gd name="connsiteY17" fmla="*/ 679450 h 2041525"/>
                    <a:gd name="connsiteX18" fmla="*/ 558800 w 1543050"/>
                    <a:gd name="connsiteY18" fmla="*/ 536575 h 2041525"/>
                    <a:gd name="connsiteX19" fmla="*/ 552450 w 1543050"/>
                    <a:gd name="connsiteY19"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6197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61975 w 1543050"/>
                    <a:gd name="connsiteY17" fmla="*/ 3175 h 2041525"/>
                    <a:gd name="connsiteX0" fmla="*/ 56197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6197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20775 w 1543050"/>
                    <a:gd name="connsiteY11" fmla="*/ 12700 h 2041525"/>
                    <a:gd name="connsiteX12" fmla="*/ 996950 w 1543050"/>
                    <a:gd name="connsiteY12" fmla="*/ 12700 h 2041525"/>
                    <a:gd name="connsiteX13" fmla="*/ 1079500 w 1543050"/>
                    <a:gd name="connsiteY13" fmla="*/ 936625 h 2041525"/>
                    <a:gd name="connsiteX14" fmla="*/ 463550 w 1543050"/>
                    <a:gd name="connsiteY14" fmla="*/ 930275 h 2041525"/>
                    <a:gd name="connsiteX15" fmla="*/ 555625 w 1543050"/>
                    <a:gd name="connsiteY15"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20775 w 1543050"/>
                    <a:gd name="connsiteY10" fmla="*/ 12700 h 2041525"/>
                    <a:gd name="connsiteX11" fmla="*/ 996950 w 1543050"/>
                    <a:gd name="connsiteY11" fmla="*/ 12700 h 2041525"/>
                    <a:gd name="connsiteX12" fmla="*/ 1079500 w 1543050"/>
                    <a:gd name="connsiteY12" fmla="*/ 936625 h 2041525"/>
                    <a:gd name="connsiteX13" fmla="*/ 463550 w 1543050"/>
                    <a:gd name="connsiteY13" fmla="*/ 930275 h 2041525"/>
                    <a:gd name="connsiteX14" fmla="*/ 555625 w 1543050"/>
                    <a:gd name="connsiteY14"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0 w 1543050"/>
                    <a:gd name="connsiteY3" fmla="*/ 1873250 h 2041525"/>
                    <a:gd name="connsiteX4" fmla="*/ 57150 w 1543050"/>
                    <a:gd name="connsiteY4" fmla="*/ 1997075 h 2041525"/>
                    <a:gd name="connsiteX5" fmla="*/ 171450 w 1543050"/>
                    <a:gd name="connsiteY5" fmla="*/ 2041525 h 2041525"/>
                    <a:gd name="connsiteX6" fmla="*/ 1381125 w 1543050"/>
                    <a:gd name="connsiteY6" fmla="*/ 2041525 h 2041525"/>
                    <a:gd name="connsiteX7" fmla="*/ 1508125 w 1543050"/>
                    <a:gd name="connsiteY7" fmla="*/ 1990725 h 2041525"/>
                    <a:gd name="connsiteX8" fmla="*/ 1543050 w 1543050"/>
                    <a:gd name="connsiteY8" fmla="*/ 180657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16025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43050 w 1543050"/>
                    <a:gd name="connsiteY6" fmla="*/ 1806575 h 2041525"/>
                    <a:gd name="connsiteX7" fmla="*/ 1244600 w 1543050"/>
                    <a:gd name="connsiteY7" fmla="*/ 96202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6413"/>
                    <a:gd name="connsiteY0" fmla="*/ 3175 h 2041525"/>
                    <a:gd name="connsiteX1" fmla="*/ 422275 w 1546413"/>
                    <a:gd name="connsiteY1" fmla="*/ 0 h 2041525"/>
                    <a:gd name="connsiteX2" fmla="*/ 0 w 1546413"/>
                    <a:gd name="connsiteY2" fmla="*/ 1873250 h 2041525"/>
                    <a:gd name="connsiteX3" fmla="*/ 171450 w 1546413"/>
                    <a:gd name="connsiteY3" fmla="*/ 2041525 h 2041525"/>
                    <a:gd name="connsiteX4" fmla="*/ 1381125 w 1546413"/>
                    <a:gd name="connsiteY4" fmla="*/ 2041525 h 2041525"/>
                    <a:gd name="connsiteX5" fmla="*/ 1543050 w 1546413"/>
                    <a:gd name="connsiteY5" fmla="*/ 1806575 h 2041525"/>
                    <a:gd name="connsiteX6" fmla="*/ 1244600 w 1546413"/>
                    <a:gd name="connsiteY6" fmla="*/ 962025 h 2041525"/>
                    <a:gd name="connsiteX7" fmla="*/ 1120775 w 1546413"/>
                    <a:gd name="connsiteY7" fmla="*/ 12700 h 2041525"/>
                    <a:gd name="connsiteX8" fmla="*/ 996950 w 1546413"/>
                    <a:gd name="connsiteY8" fmla="*/ 12700 h 2041525"/>
                    <a:gd name="connsiteX9" fmla="*/ 1079500 w 1546413"/>
                    <a:gd name="connsiteY9" fmla="*/ 936625 h 2041525"/>
                    <a:gd name="connsiteX10" fmla="*/ 463550 w 1546413"/>
                    <a:gd name="connsiteY10" fmla="*/ 930275 h 2041525"/>
                    <a:gd name="connsiteX11" fmla="*/ 555625 w 1546413"/>
                    <a:gd name="connsiteY11" fmla="*/ 3175 h 2041525"/>
                    <a:gd name="connsiteX0" fmla="*/ 557163 w 1547951"/>
                    <a:gd name="connsiteY0" fmla="*/ 3175 h 2041525"/>
                    <a:gd name="connsiteX1" fmla="*/ 423813 w 1547951"/>
                    <a:gd name="connsiteY1" fmla="*/ 0 h 2041525"/>
                    <a:gd name="connsiteX2" fmla="*/ 1538 w 1547951"/>
                    <a:gd name="connsiteY2" fmla="*/ 1873250 h 2041525"/>
                    <a:gd name="connsiteX3" fmla="*/ 172988 w 1547951"/>
                    <a:gd name="connsiteY3" fmla="*/ 2041525 h 2041525"/>
                    <a:gd name="connsiteX4" fmla="*/ 1382663 w 1547951"/>
                    <a:gd name="connsiteY4" fmla="*/ 2041525 h 2041525"/>
                    <a:gd name="connsiteX5" fmla="*/ 1544588 w 1547951"/>
                    <a:gd name="connsiteY5" fmla="*/ 1806575 h 2041525"/>
                    <a:gd name="connsiteX6" fmla="*/ 1246138 w 1547951"/>
                    <a:gd name="connsiteY6" fmla="*/ 962025 h 2041525"/>
                    <a:gd name="connsiteX7" fmla="*/ 1122313 w 1547951"/>
                    <a:gd name="connsiteY7" fmla="*/ 12700 h 2041525"/>
                    <a:gd name="connsiteX8" fmla="*/ 998488 w 1547951"/>
                    <a:gd name="connsiteY8" fmla="*/ 12700 h 2041525"/>
                    <a:gd name="connsiteX9" fmla="*/ 1081038 w 1547951"/>
                    <a:gd name="connsiteY9" fmla="*/ 936625 h 2041525"/>
                    <a:gd name="connsiteX10" fmla="*/ 465088 w 1547951"/>
                    <a:gd name="connsiteY10" fmla="*/ 930275 h 2041525"/>
                    <a:gd name="connsiteX11" fmla="*/ 557163 w 1547951"/>
                    <a:gd name="connsiteY11" fmla="*/ 3175 h 2041525"/>
                    <a:gd name="connsiteX0" fmla="*/ 557820 w 1548608"/>
                    <a:gd name="connsiteY0" fmla="*/ 3175 h 2041525"/>
                    <a:gd name="connsiteX1" fmla="*/ 424470 w 1548608"/>
                    <a:gd name="connsiteY1" fmla="*/ 0 h 2041525"/>
                    <a:gd name="connsiteX2" fmla="*/ 2195 w 1548608"/>
                    <a:gd name="connsiteY2" fmla="*/ 1873250 h 2041525"/>
                    <a:gd name="connsiteX3" fmla="*/ 173645 w 1548608"/>
                    <a:gd name="connsiteY3" fmla="*/ 2041525 h 2041525"/>
                    <a:gd name="connsiteX4" fmla="*/ 1383320 w 1548608"/>
                    <a:gd name="connsiteY4" fmla="*/ 2041525 h 2041525"/>
                    <a:gd name="connsiteX5" fmla="*/ 1545245 w 1548608"/>
                    <a:gd name="connsiteY5" fmla="*/ 1806575 h 2041525"/>
                    <a:gd name="connsiteX6" fmla="*/ 1246795 w 1548608"/>
                    <a:gd name="connsiteY6" fmla="*/ 962025 h 2041525"/>
                    <a:gd name="connsiteX7" fmla="*/ 1122970 w 1548608"/>
                    <a:gd name="connsiteY7" fmla="*/ 12700 h 2041525"/>
                    <a:gd name="connsiteX8" fmla="*/ 999145 w 1548608"/>
                    <a:gd name="connsiteY8" fmla="*/ 12700 h 2041525"/>
                    <a:gd name="connsiteX9" fmla="*/ 1081695 w 1548608"/>
                    <a:gd name="connsiteY9" fmla="*/ 936625 h 2041525"/>
                    <a:gd name="connsiteX10" fmla="*/ 465745 w 1548608"/>
                    <a:gd name="connsiteY10" fmla="*/ 930275 h 2041525"/>
                    <a:gd name="connsiteX11" fmla="*/ 557820 w 1548608"/>
                    <a:gd name="connsiteY11" fmla="*/ 3175 h 2041525"/>
                    <a:gd name="connsiteX0" fmla="*/ 557820 w 1547508"/>
                    <a:gd name="connsiteY0" fmla="*/ 3175 h 2041525"/>
                    <a:gd name="connsiteX1" fmla="*/ 424470 w 1547508"/>
                    <a:gd name="connsiteY1" fmla="*/ 0 h 2041525"/>
                    <a:gd name="connsiteX2" fmla="*/ 2195 w 1547508"/>
                    <a:gd name="connsiteY2" fmla="*/ 1873250 h 2041525"/>
                    <a:gd name="connsiteX3" fmla="*/ 173645 w 1547508"/>
                    <a:gd name="connsiteY3" fmla="*/ 2041525 h 2041525"/>
                    <a:gd name="connsiteX4" fmla="*/ 1383320 w 1547508"/>
                    <a:gd name="connsiteY4" fmla="*/ 2041525 h 2041525"/>
                    <a:gd name="connsiteX5" fmla="*/ 1545245 w 1547508"/>
                    <a:gd name="connsiteY5" fmla="*/ 1806575 h 2041525"/>
                    <a:gd name="connsiteX6" fmla="*/ 1246795 w 1547508"/>
                    <a:gd name="connsiteY6" fmla="*/ 962025 h 2041525"/>
                    <a:gd name="connsiteX7" fmla="*/ 1122970 w 1547508"/>
                    <a:gd name="connsiteY7" fmla="*/ 12700 h 2041525"/>
                    <a:gd name="connsiteX8" fmla="*/ 999145 w 1547508"/>
                    <a:gd name="connsiteY8" fmla="*/ 12700 h 2041525"/>
                    <a:gd name="connsiteX9" fmla="*/ 1081695 w 1547508"/>
                    <a:gd name="connsiteY9" fmla="*/ 936625 h 2041525"/>
                    <a:gd name="connsiteX10" fmla="*/ 465745 w 1547508"/>
                    <a:gd name="connsiteY10" fmla="*/ 930275 h 2041525"/>
                    <a:gd name="connsiteX11" fmla="*/ 557820 w 1547508"/>
                    <a:gd name="connsiteY11" fmla="*/ 3175 h 204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7508" h="2041525">
                      <a:moveTo>
                        <a:pt x="557820" y="3175"/>
                      </a:moveTo>
                      <a:lnTo>
                        <a:pt x="424470" y="0"/>
                      </a:lnTo>
                      <a:cubicBezTo>
                        <a:pt x="486912" y="795867"/>
                        <a:pt x="184228" y="1204383"/>
                        <a:pt x="2195" y="1873250"/>
                      </a:cubicBezTo>
                      <a:cubicBezTo>
                        <a:pt x="-10505" y="1940454"/>
                        <a:pt x="29976" y="2035439"/>
                        <a:pt x="173645" y="2041525"/>
                      </a:cubicBezTo>
                      <a:lnTo>
                        <a:pt x="1383320" y="2041525"/>
                      </a:lnTo>
                      <a:cubicBezTo>
                        <a:pt x="1492064" y="2017977"/>
                        <a:pt x="1561120" y="1948392"/>
                        <a:pt x="1545245" y="1806575"/>
                      </a:cubicBezTo>
                      <a:cubicBezTo>
                        <a:pt x="1496562" y="1635125"/>
                        <a:pt x="1333049" y="1194329"/>
                        <a:pt x="1246795" y="962025"/>
                      </a:cubicBezTo>
                      <a:cubicBezTo>
                        <a:pt x="1106566" y="609071"/>
                        <a:pt x="1134083" y="189971"/>
                        <a:pt x="1122970" y="12700"/>
                      </a:cubicBezTo>
                      <a:lnTo>
                        <a:pt x="999145" y="12700"/>
                      </a:lnTo>
                      <a:cubicBezTo>
                        <a:pt x="1004966" y="176212"/>
                        <a:pt x="961045" y="701146"/>
                        <a:pt x="1081695" y="936625"/>
                      </a:cubicBezTo>
                      <a:lnTo>
                        <a:pt x="465745" y="930275"/>
                      </a:lnTo>
                      <a:cubicBezTo>
                        <a:pt x="581103" y="772583"/>
                        <a:pt x="567874" y="183621"/>
                        <a:pt x="557820" y="3175"/>
                      </a:cubicBezTo>
                      <a:close/>
                    </a:path>
                  </a:pathLst>
                </a:custGeom>
                <a:solidFill>
                  <a:schemeClr val="accent1">
                    <a:lumMod val="40000"/>
                    <a:lumOff val="60000"/>
                  </a:schemeClr>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74" name="Rounded Rectangle 51"/>
                <p:cNvSpPr/>
                <p:nvPr/>
              </p:nvSpPr>
              <p:spPr>
                <a:xfrm>
                  <a:off x="9157704" y="3537266"/>
                  <a:ext cx="946824" cy="263525"/>
                </a:xfrm>
                <a:prstGeom prst="roundRect">
                  <a:avLst>
                    <a:gd name="adj" fmla="val 21666"/>
                  </a:avLst>
                </a:prstGeom>
                <a:solidFill>
                  <a:srgbClr val="003963"/>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75" name="Freeform 52"/>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chemeClr val="bg1"/>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grpSp>
        </p:grpSp>
      </p:grpSp>
      <p:sp>
        <p:nvSpPr>
          <p:cNvPr id="7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25</a:t>
            </a:fld>
            <a:endParaRPr lang="en-US" sz="1200" dirty="0"/>
          </a:p>
        </p:txBody>
      </p:sp>
    </p:spTree>
    <p:extLst>
      <p:ext uri="{BB962C8B-B14F-4D97-AF65-F5344CB8AC3E}">
        <p14:creationId xmlns:p14="http://schemas.microsoft.com/office/powerpoint/2010/main" val="204232746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flipV="1">
            <a:off x="0" y="376"/>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chemeClr val="bg1"/>
              </a:solidFill>
              <a:latin typeface="Segoe UI Light"/>
              <a:ea typeface="Segoe UI" pitchFamily="34" charset="0"/>
              <a:cs typeface="Segoe UI" pitchFamily="34" charset="0"/>
            </a:endParaRPr>
          </a:p>
        </p:txBody>
      </p:sp>
      <p:sp>
        <p:nvSpPr>
          <p:cNvPr id="2" name="Title 1"/>
          <p:cNvSpPr>
            <a:spLocks noGrp="1"/>
          </p:cNvSpPr>
          <p:nvPr>
            <p:ph type="title"/>
          </p:nvPr>
        </p:nvSpPr>
        <p:spPr>
          <a:xfrm>
            <a:off x="264477" y="-15302"/>
            <a:ext cx="11655078" cy="899665"/>
          </a:xfrm>
        </p:spPr>
        <p:txBody>
          <a:bodyPr/>
          <a:lstStyle/>
          <a:p>
            <a:r>
              <a:rPr lang="en-US" dirty="0">
                <a:solidFill>
                  <a:schemeClr val="bg1"/>
                </a:solidFill>
              </a:rPr>
              <a:t>Deployment</a:t>
            </a:r>
            <a:br>
              <a:rPr lang="en-US" dirty="0">
                <a:solidFill>
                  <a:schemeClr val="bg1"/>
                </a:solidFill>
              </a:rPr>
            </a:br>
            <a:r>
              <a:rPr lang="en-US" sz="2800" dirty="0">
                <a:solidFill>
                  <a:schemeClr val="bg1"/>
                </a:solidFill>
              </a:rPr>
              <a:t>Turn R into Web Services easily; and consume them in R</a:t>
            </a:r>
            <a:endParaRPr lang="en-US" sz="4400" dirty="0">
              <a:solidFill>
                <a:schemeClr val="bg1"/>
              </a:solidFill>
            </a:endParaRPr>
          </a:p>
        </p:txBody>
      </p:sp>
      <p:pic>
        <p:nvPicPr>
          <p:cNvPr id="12" name="Picture 11"/>
          <p:cNvPicPr>
            <a:picLocks noChangeAspect="1"/>
          </p:cNvPicPr>
          <p:nvPr/>
        </p:nvPicPr>
        <p:blipFill>
          <a:blip r:embed="rId3"/>
          <a:stretch>
            <a:fillRect/>
          </a:stretch>
        </p:blipFill>
        <p:spPr>
          <a:xfrm>
            <a:off x="6430536" y="2205037"/>
            <a:ext cx="4933950" cy="35147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p:cNvPicPr>
            <a:picLocks noChangeAspect="1"/>
          </p:cNvPicPr>
          <p:nvPr/>
        </p:nvPicPr>
        <p:blipFill>
          <a:blip r:embed="rId3"/>
          <a:stretch>
            <a:fillRect/>
          </a:stretch>
        </p:blipFill>
        <p:spPr>
          <a:xfrm>
            <a:off x="601236" y="2205037"/>
            <a:ext cx="4933950" cy="35147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1" name="TextBox 20"/>
          <p:cNvSpPr txBox="1"/>
          <p:nvPr/>
        </p:nvSpPr>
        <p:spPr>
          <a:xfrm>
            <a:off x="1615730" y="1632573"/>
            <a:ext cx="2657312"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t>Build the model first</a:t>
            </a:r>
          </a:p>
        </p:txBody>
      </p:sp>
      <p:sp>
        <p:nvSpPr>
          <p:cNvPr id="23" name="TextBox 22"/>
          <p:cNvSpPr txBox="1"/>
          <p:nvPr/>
        </p:nvSpPr>
        <p:spPr>
          <a:xfrm>
            <a:off x="6705763" y="1632573"/>
            <a:ext cx="438349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00B0F0"/>
                </a:solidFill>
              </a:rPr>
              <a:t>Deploy as a web service instantly</a:t>
            </a:r>
          </a:p>
        </p:txBody>
      </p:sp>
      <p:pic>
        <p:nvPicPr>
          <p:cNvPr id="7" name="Picture 6"/>
          <p:cNvPicPr>
            <a:picLocks noChangeAspect="1"/>
          </p:cNvPicPr>
          <p:nvPr/>
        </p:nvPicPr>
        <p:blipFill>
          <a:blip r:embed="rId4"/>
          <a:stretch>
            <a:fillRect/>
          </a:stretch>
        </p:blipFill>
        <p:spPr>
          <a:xfrm>
            <a:off x="6541953" y="2291254"/>
            <a:ext cx="4681488" cy="3321269"/>
          </a:xfrm>
          <a:prstGeom prst="rect">
            <a:avLst/>
          </a:prstGeom>
        </p:spPr>
      </p:pic>
      <p:pic>
        <p:nvPicPr>
          <p:cNvPr id="8" name="Picture 7"/>
          <p:cNvPicPr>
            <a:picLocks noChangeAspect="1"/>
          </p:cNvPicPr>
          <p:nvPr/>
        </p:nvPicPr>
        <p:blipFill>
          <a:blip r:embed="rId5"/>
          <a:stretch>
            <a:fillRect/>
          </a:stretch>
        </p:blipFill>
        <p:spPr>
          <a:xfrm>
            <a:off x="689333" y="2291254"/>
            <a:ext cx="4734907" cy="3225362"/>
          </a:xfrm>
          <a:prstGeom prst="rect">
            <a:avLst/>
          </a:prstGeom>
        </p:spPr>
      </p:pic>
      <p:sp>
        <p:nvSpPr>
          <p:cNvPr id="3" name="TextBox 2"/>
          <p:cNvSpPr txBox="1"/>
          <p:nvPr/>
        </p:nvSpPr>
        <p:spPr>
          <a:xfrm>
            <a:off x="2675813" y="6203403"/>
            <a:ext cx="45719" cy="45719"/>
          </a:xfrm>
          <a:prstGeom prst="rect">
            <a:avLst/>
          </a:prstGeom>
          <a:noFill/>
        </p:spPr>
        <p:txBody>
          <a:bodyPr wrap="square" lIns="182880" tIns="146304" rIns="182880" bIns="146304" rtlCol="0">
            <a:noAutofit/>
          </a:bodyPr>
          <a:lstStyle/>
          <a:p>
            <a:pPr>
              <a:lnSpc>
                <a:spcPct val="90000"/>
              </a:lnSpc>
              <a:spcAft>
                <a:spcPts val="2400"/>
              </a:spcAft>
              <a:buClr>
                <a:srgbClr val="A80000"/>
              </a:buClr>
            </a:pPr>
            <a:endParaRPr lang="en-US" dirty="0">
              <a:solidFill>
                <a:srgbClr val="00205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TextBox 3"/>
          <p:cNvSpPr txBox="1"/>
          <p:nvPr/>
        </p:nvSpPr>
        <p:spPr>
          <a:xfrm>
            <a:off x="7575343" y="6097328"/>
            <a:ext cx="3115769" cy="389796"/>
          </a:xfrm>
          <a:prstGeom prst="rect">
            <a:avLst/>
          </a:prstGeom>
          <a:noFill/>
        </p:spPr>
        <p:txBody>
          <a:bodyPr wrap="none" lIns="182880" tIns="146304" rIns="182880" bIns="146304" rtlCol="0">
            <a:noAutofit/>
          </a:bodyPr>
          <a:lstStyle/>
          <a:p>
            <a:pPr>
              <a:lnSpc>
                <a:spcPct val="90000"/>
              </a:lnSpc>
              <a:spcAft>
                <a:spcPts val="2400"/>
              </a:spcAft>
              <a:buClr>
                <a:srgbClr val="A80000"/>
              </a:buClr>
            </a:pPr>
            <a:r>
              <a:rPr lang="en-US" dirty="0">
                <a:solidFill>
                  <a:srgbClr val="002050"/>
                </a:solidFill>
                <a:latin typeface="Segoe UI Black" panose="020B0A02040204020203" pitchFamily="34" charset="0"/>
                <a:ea typeface="Segoe UI Black" panose="020B0A02040204020203" pitchFamily="34" charset="0"/>
                <a:cs typeface="Segoe UI Black" panose="020B0A02040204020203" pitchFamily="34" charset="0"/>
              </a:rPr>
              <a:t>Package: </a:t>
            </a:r>
            <a:r>
              <a:rPr lang="en-US" dirty="0" err="1">
                <a:solidFill>
                  <a:srgbClr val="002050"/>
                </a:solidFill>
                <a:latin typeface="Segoe UI Black" panose="020B0A02040204020203" pitchFamily="34" charset="0"/>
                <a:ea typeface="Segoe UI Black" panose="020B0A02040204020203" pitchFamily="34" charset="0"/>
                <a:cs typeface="Segoe UI Black" panose="020B0A02040204020203" pitchFamily="34" charset="0"/>
              </a:rPr>
              <a:t>mrsdeploy</a:t>
            </a:r>
            <a:endParaRPr lang="en-US" dirty="0">
              <a:solidFill>
                <a:srgbClr val="00205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 name="Rectangle 4"/>
          <p:cNvSpPr/>
          <p:nvPr/>
        </p:nvSpPr>
        <p:spPr>
          <a:xfrm>
            <a:off x="62116" y="6335678"/>
            <a:ext cx="6096000" cy="461665"/>
          </a:xfrm>
          <a:prstGeom prst="rect">
            <a:avLst/>
          </a:prstGeom>
        </p:spPr>
        <p:txBody>
          <a:bodyPr>
            <a:spAutoFit/>
          </a:bodyPr>
          <a:lstStyle/>
          <a:p>
            <a:r>
              <a:rPr lang="en-US" sz="1200" dirty="0">
                <a:hlinkClick r:id="rId6"/>
              </a:rPr>
              <a:t>https://msdn.microsoft.com/en-us/microsoft-r/operationalize/configuration-initial</a:t>
            </a:r>
            <a:endParaRPr lang="en-US" sz="1200" dirty="0"/>
          </a:p>
          <a:p>
            <a:r>
              <a:rPr lang="en-US" sz="1200" dirty="0">
                <a:hlinkClick r:id="rId7"/>
              </a:rPr>
              <a:t>https://msdn.microsoft.com/en-us/microsoft-r/operationalize/admin-utility</a:t>
            </a:r>
            <a:r>
              <a:rPr lang="en-US" sz="1200" dirty="0"/>
              <a:t> </a:t>
            </a:r>
          </a:p>
        </p:txBody>
      </p:sp>
      <p:sp>
        <p:nvSpPr>
          <p:cNvPr id="13"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26</a:t>
            </a:fld>
            <a:endParaRPr lang="en-US" sz="1200" dirty="0"/>
          </a:p>
        </p:txBody>
      </p:sp>
    </p:spTree>
    <p:extLst>
      <p:ext uri="{BB962C8B-B14F-4D97-AF65-F5344CB8AC3E}">
        <p14:creationId xmlns:p14="http://schemas.microsoft.com/office/powerpoint/2010/main" val="302235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519969"/>
            <a:ext cx="12191999" cy="942859"/>
          </a:xfrm>
        </p:spPr>
        <p:txBody>
          <a:bodyPr>
            <a:noAutofit/>
          </a:bodyPr>
          <a:lstStyle/>
          <a:p>
            <a:r>
              <a:rPr lang="en-US" sz="4800" dirty="0">
                <a:solidFill>
                  <a:schemeClr val="tx1"/>
                </a:solidFill>
                <a:latin typeface="Segoe UI" panose="020B0502040204020203" pitchFamily="34" charset="0"/>
                <a:cs typeface="Segoe UI" panose="020B0502040204020203" pitchFamily="34" charset="0"/>
              </a:rPr>
              <a:t>10 min break</a:t>
            </a:r>
            <a:endParaRPr lang="en-US" sz="4800"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289952" y="4529339"/>
            <a:ext cx="3248025" cy="2095500"/>
          </a:xfrm>
          <a:prstGeom prst="rect">
            <a:avLst/>
          </a:prstGeom>
        </p:spPr>
      </p:pic>
      <p:sp>
        <p:nvSpPr>
          <p:cNvPr id="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27</a:t>
            </a:fld>
            <a:endParaRPr lang="en-US" sz="1200" dirty="0"/>
          </a:p>
        </p:txBody>
      </p:sp>
    </p:spTree>
    <p:extLst>
      <p:ext uri="{BB962C8B-B14F-4D97-AF65-F5344CB8AC3E}">
        <p14:creationId xmlns:p14="http://schemas.microsoft.com/office/powerpoint/2010/main" val="1809529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92740"/>
            <a:ext cx="12191999" cy="2571874"/>
          </a:xfrm>
        </p:spPr>
        <p:txBody>
          <a:bodyPr>
            <a:noAutofit/>
          </a:bodyPr>
          <a:lstStyle/>
          <a:p>
            <a:r>
              <a:rPr lang="en-US" sz="4800" dirty="0">
                <a:solidFill>
                  <a:schemeClr val="tx1">
                    <a:lumMod val="75000"/>
                    <a:lumOff val="25000"/>
                  </a:schemeClr>
                </a:solidFill>
                <a:latin typeface="Segoe UI" panose="020B0502040204020203" pitchFamily="34" charset="0"/>
              </a:rPr>
              <a:t>Hands-on Tutorials</a:t>
            </a:r>
            <a:br>
              <a:rPr lang="en-US" sz="4800" dirty="0">
                <a:solidFill>
                  <a:schemeClr val="tx1">
                    <a:lumMod val="75000"/>
                    <a:lumOff val="25000"/>
                  </a:schemeClr>
                </a:solidFill>
                <a:latin typeface="Segoe UI" panose="020B0502040204020203" pitchFamily="34" charset="0"/>
              </a:rPr>
            </a:br>
            <a:br>
              <a:rPr lang="en-US" sz="4800" dirty="0">
                <a:solidFill>
                  <a:schemeClr val="tx1">
                    <a:lumMod val="75000"/>
                    <a:lumOff val="25000"/>
                  </a:schemeClr>
                </a:solidFill>
                <a:latin typeface="Segoe UI" panose="020B0502040204020203" pitchFamily="34" charset="0"/>
              </a:rPr>
            </a:br>
            <a:r>
              <a:rPr lang="en-US" sz="4800" dirty="0">
                <a:solidFill>
                  <a:schemeClr val="accent2"/>
                </a:solidFill>
                <a:latin typeface="Segoe UI" panose="020B0502040204020203" pitchFamily="34" charset="0"/>
              </a:rPr>
              <a:t>Section II: Microsoft R Server &amp; </a:t>
            </a:r>
            <a:r>
              <a:rPr lang="en-US" sz="4800" dirty="0" err="1">
                <a:solidFill>
                  <a:schemeClr val="accent2"/>
                </a:solidFill>
                <a:latin typeface="Segoe UI" panose="020B0502040204020203" pitchFamily="34" charset="0"/>
              </a:rPr>
              <a:t>RevoScaleR</a:t>
            </a:r>
            <a:endParaRPr lang="en-US" sz="4800"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289952" y="4529339"/>
            <a:ext cx="3248025" cy="2095500"/>
          </a:xfrm>
          <a:prstGeom prst="rect">
            <a:avLst/>
          </a:prstGeom>
        </p:spPr>
      </p:pic>
      <p:sp>
        <p:nvSpPr>
          <p:cNvPr id="5" name="Rectangle 4"/>
          <p:cNvSpPr/>
          <p:nvPr/>
        </p:nvSpPr>
        <p:spPr>
          <a:xfrm>
            <a:off x="9532462" y="5147511"/>
            <a:ext cx="2048959" cy="1477328"/>
          </a:xfrm>
          <a:prstGeom prst="rect">
            <a:avLst/>
          </a:prstGeom>
        </p:spPr>
        <p:txBody>
          <a:bodyPr wrap="none">
            <a:spAutoFit/>
          </a:bodyPr>
          <a:lstStyle/>
          <a:p>
            <a:pPr algn="ctr"/>
            <a:r>
              <a:rPr lang="en-US" dirty="0"/>
              <a:t>Katherine Zhao</a:t>
            </a:r>
          </a:p>
          <a:p>
            <a:pPr algn="ctr"/>
            <a:r>
              <a:rPr lang="en-US" dirty="0"/>
              <a:t>Mario Inchiosa</a:t>
            </a:r>
          </a:p>
          <a:p>
            <a:pPr algn="ctr"/>
            <a:r>
              <a:rPr lang="en-US" dirty="0"/>
              <a:t>Robert Horton</a:t>
            </a:r>
          </a:p>
          <a:p>
            <a:pPr algn="ctr"/>
            <a:r>
              <a:rPr lang="en-US" dirty="0"/>
              <a:t>Vanja Paunic</a:t>
            </a:r>
          </a:p>
          <a:p>
            <a:pPr algn="ctr"/>
            <a:r>
              <a:rPr lang="en-US" dirty="0"/>
              <a:t>John-Mark Agosta</a:t>
            </a: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28</a:t>
            </a:fld>
            <a:endParaRPr lang="en-US" sz="1200" dirty="0"/>
          </a:p>
        </p:txBody>
      </p:sp>
    </p:spTree>
    <p:extLst>
      <p:ext uri="{BB962C8B-B14F-4D97-AF65-F5344CB8AC3E}">
        <p14:creationId xmlns:p14="http://schemas.microsoft.com/office/powerpoint/2010/main" val="436269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545682" y="2477477"/>
            <a:ext cx="9144000" cy="1609968"/>
          </a:xfrm>
          <a:prstGeom prst="rect">
            <a:avLst/>
          </a:prstGeom>
        </p:spPr>
        <p:txBody>
          <a:bodyPr vert="horz" wrap="square" lIns="146304" tIns="91440" rIns="146304" bIns="91440" rtlCol="0" anchor="b">
            <a:noAutofit/>
          </a:bodyPr>
          <a:lstStyle>
            <a:lvl1pPr algn="ctr" defTabSz="913505" rtl="0" fontAlgn="base">
              <a:lnSpc>
                <a:spcPct val="90000"/>
              </a:lnSpc>
              <a:spcBef>
                <a:spcPct val="0"/>
              </a:spcBef>
              <a:spcAft>
                <a:spcPct val="0"/>
              </a:spcAft>
              <a:defRPr lang="en-US" sz="6000" kern="1200" spc="-10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5400" dirty="0">
                <a:latin typeface="+mn-lt"/>
              </a:rPr>
              <a:t>Microsoft R Server &amp; </a:t>
            </a:r>
            <a:r>
              <a:rPr lang="en-US" sz="5400" dirty="0" err="1">
                <a:latin typeface="+mn-lt"/>
              </a:rPr>
              <a:t>RevoScaleR</a:t>
            </a:r>
            <a:endParaRPr lang="en-US" sz="5400" dirty="0">
              <a:latin typeface="+mn-lt"/>
            </a:endParaRPr>
          </a:p>
        </p:txBody>
      </p:sp>
      <p:sp>
        <p:nvSpPr>
          <p:cNvPr id="3"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29</a:t>
            </a:fld>
            <a:endParaRPr lang="en-US" sz="1200" dirty="0"/>
          </a:p>
        </p:txBody>
      </p:sp>
    </p:spTree>
    <p:extLst>
      <p:ext uri="{BB962C8B-B14F-4D97-AF65-F5344CB8AC3E}">
        <p14:creationId xmlns:p14="http://schemas.microsoft.com/office/powerpoint/2010/main" val="2441949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183907"/>
            <a:ext cx="12191999" cy="942859"/>
          </a:xfrm>
        </p:spPr>
        <p:txBody>
          <a:bodyPr>
            <a:noAutofit/>
          </a:bodyPr>
          <a:lstStyle/>
          <a:p>
            <a:r>
              <a:rPr lang="en-US" sz="4800" dirty="0">
                <a:solidFill>
                  <a:schemeClr val="tx1"/>
                </a:solidFill>
                <a:latin typeface="Segoe UI" panose="020B0502040204020203" pitchFamily="34" charset="0"/>
                <a:cs typeface="Segoe UI" panose="020B0502040204020203" pitchFamily="34" charset="0"/>
              </a:rPr>
              <a:t>Introduction - </a:t>
            </a:r>
            <a:r>
              <a:rPr lang="en-US" sz="4800" dirty="0">
                <a:solidFill>
                  <a:schemeClr val="tx1">
                    <a:lumMod val="75000"/>
                    <a:lumOff val="25000"/>
                  </a:schemeClr>
                </a:solidFill>
                <a:latin typeface="Segoe UI" panose="020B0502040204020203" pitchFamily="34" charset="0"/>
                <a:cs typeface="Segoe UI" panose="020B0502040204020203" pitchFamily="34" charset="0"/>
              </a:rPr>
              <a:t>Scaling your R scripts </a:t>
            </a:r>
          </a:p>
        </p:txBody>
      </p:sp>
      <p:pic>
        <p:nvPicPr>
          <p:cNvPr id="7" name="Picture 6"/>
          <p:cNvPicPr>
            <a:picLocks noChangeAspect="1"/>
          </p:cNvPicPr>
          <p:nvPr/>
        </p:nvPicPr>
        <p:blipFill>
          <a:blip r:embed="rId3"/>
          <a:stretch>
            <a:fillRect/>
          </a:stretch>
        </p:blipFill>
        <p:spPr>
          <a:xfrm>
            <a:off x="289952" y="4529339"/>
            <a:ext cx="3248025" cy="2095500"/>
          </a:xfrm>
          <a:prstGeom prst="rect">
            <a:avLst/>
          </a:prstGeom>
        </p:spPr>
      </p:pic>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a:t>
            </a:fld>
            <a:endParaRPr lang="en-US" sz="1200" dirty="0"/>
          </a:p>
        </p:txBody>
      </p:sp>
      <p:sp>
        <p:nvSpPr>
          <p:cNvPr id="8" name="Rectangle 7"/>
          <p:cNvSpPr/>
          <p:nvPr/>
        </p:nvSpPr>
        <p:spPr>
          <a:xfrm>
            <a:off x="9614597" y="6009439"/>
            <a:ext cx="1726755" cy="369332"/>
          </a:xfrm>
          <a:prstGeom prst="rect">
            <a:avLst/>
          </a:prstGeom>
        </p:spPr>
        <p:txBody>
          <a:bodyPr wrap="none">
            <a:spAutoFit/>
          </a:bodyPr>
          <a:lstStyle/>
          <a:p>
            <a:r>
              <a:rPr lang="en-US" dirty="0"/>
              <a:t>Katherine Zhao</a:t>
            </a:r>
          </a:p>
        </p:txBody>
      </p:sp>
    </p:spTree>
    <p:extLst>
      <p:ext uri="{BB962C8B-B14F-4D97-AF65-F5344CB8AC3E}">
        <p14:creationId xmlns:p14="http://schemas.microsoft.com/office/powerpoint/2010/main" val="3292525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rot="10800000"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4705" b="1" dirty="0">
              <a:solidFill>
                <a:srgbClr val="FFFFFF"/>
              </a:solidFill>
              <a:latin typeface="Segoe UI Light"/>
              <a:ea typeface="Segoe UI" pitchFamily="34" charset="0"/>
              <a:cs typeface="Segoe UI" pitchFamily="34" charset="0"/>
            </a:endParaRPr>
          </a:p>
        </p:txBody>
      </p:sp>
      <p:sp>
        <p:nvSpPr>
          <p:cNvPr id="5" name="Title 7"/>
          <p:cNvSpPr>
            <a:spLocks noGrp="1"/>
          </p:cNvSpPr>
          <p:nvPr>
            <p:ph type="title"/>
          </p:nvPr>
        </p:nvSpPr>
        <p:spPr>
          <a:xfrm>
            <a:off x="241184" y="331076"/>
            <a:ext cx="11950815" cy="1063847"/>
          </a:xfrm>
        </p:spPr>
        <p:txBody>
          <a:bodyPr/>
          <a:lstStyle/>
          <a:p>
            <a:r>
              <a:rPr lang="en-US" sz="4705" b="1" spc="0" dirty="0">
                <a:ln>
                  <a:noFill/>
                </a:ln>
                <a:solidFill>
                  <a:srgbClr val="FFFFFF"/>
                </a:solidFill>
                <a:latin typeface="Segoe UI Light"/>
                <a:ea typeface="Segoe UI" pitchFamily="34" charset="0"/>
              </a:rPr>
              <a:t>R Server 9.0: scale-out R, Enterprise Class!</a:t>
            </a:r>
            <a:br>
              <a:rPr lang="en-US" sz="4705" b="1" spc="0" dirty="0">
                <a:ln>
                  <a:noFill/>
                </a:ln>
                <a:solidFill>
                  <a:srgbClr val="FFFFFF"/>
                </a:solidFill>
                <a:latin typeface="Segoe UI Light"/>
                <a:ea typeface="Segoe UI" pitchFamily="34" charset="0"/>
              </a:rPr>
            </a:br>
            <a:endParaRPr lang="en-US" sz="2665" b="1" dirty="0">
              <a:solidFill>
                <a:schemeClr val="bg1"/>
              </a:solidFill>
            </a:endParaRPr>
          </a:p>
        </p:txBody>
      </p:sp>
      <p:sp>
        <p:nvSpPr>
          <p:cNvPr id="20" name="Text Placeholder 22"/>
          <p:cNvSpPr txBox="1">
            <a:spLocks/>
          </p:cNvSpPr>
          <p:nvPr/>
        </p:nvSpPr>
        <p:spPr>
          <a:xfrm>
            <a:off x="806825" y="1658224"/>
            <a:ext cx="10711542" cy="5019023"/>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solidFill>
                  <a:srgbClr val="00B050"/>
                </a:solidFill>
                <a:latin typeface="+mn-lt"/>
              </a:rPr>
              <a:t>100%</a:t>
            </a:r>
            <a:r>
              <a:rPr lang="en-US" sz="2800" dirty="0">
                <a:solidFill>
                  <a:schemeClr val="tx1">
                    <a:lumMod val="75000"/>
                    <a:lumOff val="25000"/>
                  </a:schemeClr>
                </a:solidFill>
                <a:latin typeface="+mn-lt"/>
              </a:rPr>
              <a:t> compatible with open source R </a:t>
            </a:r>
          </a:p>
          <a:p>
            <a:pPr lvl="2"/>
            <a:r>
              <a:rPr lang="en-US" sz="2400" dirty="0">
                <a:solidFill>
                  <a:schemeClr val="tx1">
                    <a:lumMod val="75000"/>
                    <a:lumOff val="25000"/>
                  </a:schemeClr>
                </a:solidFill>
              </a:rPr>
              <a:t>Any code/package that works today with R will work in R Server.</a:t>
            </a:r>
          </a:p>
          <a:p>
            <a:pPr lvl="1"/>
            <a:endParaRPr lang="en-US" sz="1800" dirty="0">
              <a:solidFill>
                <a:schemeClr val="tx1">
                  <a:lumMod val="75000"/>
                  <a:lumOff val="25000"/>
                </a:schemeClr>
              </a:solidFill>
            </a:endParaRPr>
          </a:p>
          <a:p>
            <a:r>
              <a:rPr lang="en-US" sz="2800" dirty="0">
                <a:solidFill>
                  <a:schemeClr val="tx1">
                    <a:lumMod val="75000"/>
                    <a:lumOff val="25000"/>
                  </a:schemeClr>
                </a:solidFill>
                <a:latin typeface="+mn-lt"/>
              </a:rPr>
              <a:t>Ability to parallelize any R function</a:t>
            </a:r>
          </a:p>
          <a:p>
            <a:pPr lvl="2"/>
            <a:r>
              <a:rPr lang="en-US" sz="2400" dirty="0">
                <a:solidFill>
                  <a:schemeClr val="tx1">
                    <a:lumMod val="75000"/>
                    <a:lumOff val="25000"/>
                  </a:schemeClr>
                </a:solidFill>
              </a:rPr>
              <a:t>Ideal for parameter sweeps, simulation, scoring. </a:t>
            </a:r>
          </a:p>
          <a:p>
            <a:endParaRPr lang="en-US" sz="1800" dirty="0">
              <a:solidFill>
                <a:schemeClr val="tx1">
                  <a:lumMod val="75000"/>
                  <a:lumOff val="25000"/>
                </a:schemeClr>
              </a:solidFill>
              <a:latin typeface="+mn-lt"/>
            </a:endParaRPr>
          </a:p>
          <a:p>
            <a:r>
              <a:rPr lang="en-US" sz="2800" dirty="0">
                <a:solidFill>
                  <a:schemeClr val="tx1">
                    <a:lumMod val="75000"/>
                    <a:lumOff val="25000"/>
                  </a:schemeClr>
                </a:solidFill>
                <a:latin typeface="+mn-lt"/>
              </a:rPr>
              <a:t>Wide range of scalable and distributed </a:t>
            </a:r>
            <a:r>
              <a:rPr lang="en-US" sz="2800" b="1" dirty="0" err="1">
                <a:solidFill>
                  <a:schemeClr val="accent1">
                    <a:lumMod val="75000"/>
                  </a:schemeClr>
                </a:solidFill>
                <a:latin typeface="Courier New" panose="02070309020205020404" pitchFamily="49" charset="0"/>
                <a:cs typeface="Courier New" panose="02070309020205020404" pitchFamily="49" charset="0"/>
              </a:rPr>
              <a:t>rx</a:t>
            </a:r>
            <a:r>
              <a:rPr lang="en-US" sz="2800" b="1" i="1" dirty="0">
                <a:solidFill>
                  <a:schemeClr val="tx1">
                    <a:lumMod val="75000"/>
                    <a:lumOff val="25000"/>
                  </a:schemeClr>
                </a:solidFill>
                <a:latin typeface="+mn-lt"/>
              </a:rPr>
              <a:t> </a:t>
            </a:r>
            <a:r>
              <a:rPr lang="en-US" sz="2800" dirty="0">
                <a:solidFill>
                  <a:schemeClr val="tx1">
                    <a:lumMod val="75000"/>
                    <a:lumOff val="25000"/>
                  </a:schemeClr>
                </a:solidFill>
                <a:latin typeface="+mn-lt"/>
              </a:rPr>
              <a:t>pre-fixed functions in </a:t>
            </a:r>
            <a:r>
              <a:rPr lang="en-US" sz="2800" b="1" dirty="0" err="1">
                <a:solidFill>
                  <a:schemeClr val="accent1">
                    <a:lumMod val="75000"/>
                  </a:schemeClr>
                </a:solidFill>
                <a:latin typeface="Courier New" panose="02070309020205020404" pitchFamily="49" charset="0"/>
                <a:cs typeface="Courier New" panose="02070309020205020404" pitchFamily="49" charset="0"/>
              </a:rPr>
              <a:t>RevoScaleR</a:t>
            </a:r>
            <a:r>
              <a:rPr lang="en-US" sz="2800" dirty="0">
                <a:solidFill>
                  <a:schemeClr val="tx1">
                    <a:lumMod val="75000"/>
                    <a:lumOff val="25000"/>
                  </a:schemeClr>
                </a:solidFill>
                <a:latin typeface="+mn-lt"/>
              </a:rPr>
              <a:t> package.</a:t>
            </a:r>
          </a:p>
          <a:p>
            <a:pPr lvl="2"/>
            <a:r>
              <a:rPr lang="en-US" sz="2400" i="1" u="sng" dirty="0">
                <a:solidFill>
                  <a:schemeClr val="tx1">
                    <a:lumMod val="75000"/>
                    <a:lumOff val="25000"/>
                  </a:schemeClr>
                </a:solidFill>
              </a:rPr>
              <a:t>Transformations</a:t>
            </a:r>
            <a:r>
              <a:rPr lang="en-US" sz="2400" dirty="0">
                <a:solidFill>
                  <a:schemeClr val="tx1">
                    <a:lumMod val="75000"/>
                    <a:lumOff val="25000"/>
                  </a:schemeClr>
                </a:solidFill>
              </a:rPr>
              <a:t>: </a:t>
            </a:r>
            <a:r>
              <a:rPr lang="en-US" sz="2400" dirty="0" err="1">
                <a:solidFill>
                  <a:schemeClr val="tx1">
                    <a:lumMod val="75000"/>
                    <a:lumOff val="25000"/>
                  </a:schemeClr>
                </a:solidFill>
              </a:rPr>
              <a:t>rxDataStep</a:t>
            </a:r>
            <a:r>
              <a:rPr lang="en-US" sz="2400" dirty="0">
                <a:solidFill>
                  <a:schemeClr val="tx1">
                    <a:lumMod val="75000"/>
                    <a:lumOff val="25000"/>
                  </a:schemeClr>
                </a:solidFill>
              </a:rPr>
              <a:t>()</a:t>
            </a:r>
          </a:p>
          <a:p>
            <a:pPr lvl="2"/>
            <a:r>
              <a:rPr lang="en-US" sz="2400" i="1" u="sng" dirty="0">
                <a:solidFill>
                  <a:schemeClr val="tx1">
                    <a:lumMod val="75000"/>
                    <a:lumOff val="25000"/>
                  </a:schemeClr>
                </a:solidFill>
              </a:rPr>
              <a:t>Statistics</a:t>
            </a:r>
            <a:r>
              <a:rPr lang="en-US" sz="2400" dirty="0">
                <a:solidFill>
                  <a:schemeClr val="tx1">
                    <a:lumMod val="75000"/>
                    <a:lumOff val="25000"/>
                  </a:schemeClr>
                </a:solidFill>
              </a:rPr>
              <a:t>: </a:t>
            </a:r>
            <a:r>
              <a:rPr lang="en-US" sz="2400" dirty="0" err="1">
                <a:solidFill>
                  <a:schemeClr val="tx1">
                    <a:lumMod val="75000"/>
                    <a:lumOff val="25000"/>
                  </a:schemeClr>
                </a:solidFill>
              </a:rPr>
              <a:t>rxSummary</a:t>
            </a:r>
            <a:r>
              <a:rPr lang="en-US" sz="2400" dirty="0">
                <a:solidFill>
                  <a:schemeClr val="tx1">
                    <a:lumMod val="75000"/>
                    <a:lumOff val="25000"/>
                  </a:schemeClr>
                </a:solidFill>
              </a:rPr>
              <a:t>(), </a:t>
            </a:r>
            <a:r>
              <a:rPr lang="en-US" sz="2400" dirty="0" err="1">
                <a:solidFill>
                  <a:schemeClr val="tx1">
                    <a:lumMod val="75000"/>
                    <a:lumOff val="25000"/>
                  </a:schemeClr>
                </a:solidFill>
              </a:rPr>
              <a:t>rxQuantile</a:t>
            </a:r>
            <a:r>
              <a:rPr lang="en-US" sz="2400" dirty="0">
                <a:solidFill>
                  <a:schemeClr val="tx1">
                    <a:lumMod val="75000"/>
                    <a:lumOff val="25000"/>
                  </a:schemeClr>
                </a:solidFill>
              </a:rPr>
              <a:t>(), </a:t>
            </a:r>
            <a:r>
              <a:rPr lang="en-US" sz="2400" dirty="0" err="1">
                <a:solidFill>
                  <a:schemeClr val="tx1">
                    <a:lumMod val="75000"/>
                    <a:lumOff val="25000"/>
                  </a:schemeClr>
                </a:solidFill>
              </a:rPr>
              <a:t>rxChiSquaredTest</a:t>
            </a:r>
            <a:r>
              <a:rPr lang="en-US" sz="2400" dirty="0">
                <a:solidFill>
                  <a:schemeClr val="tx1">
                    <a:lumMod val="75000"/>
                    <a:lumOff val="25000"/>
                  </a:schemeClr>
                </a:solidFill>
              </a:rPr>
              <a:t>(), </a:t>
            </a:r>
            <a:r>
              <a:rPr lang="en-US" sz="2400" dirty="0" err="1">
                <a:solidFill>
                  <a:schemeClr val="tx1">
                    <a:lumMod val="75000"/>
                    <a:lumOff val="25000"/>
                  </a:schemeClr>
                </a:solidFill>
              </a:rPr>
              <a:t>rxCrossTabs</a:t>
            </a:r>
            <a:r>
              <a:rPr lang="en-US" sz="2400" dirty="0">
                <a:solidFill>
                  <a:schemeClr val="tx1">
                    <a:lumMod val="75000"/>
                    <a:lumOff val="25000"/>
                  </a:schemeClr>
                </a:solidFill>
              </a:rPr>
              <a:t>()…</a:t>
            </a:r>
          </a:p>
          <a:p>
            <a:pPr lvl="2"/>
            <a:r>
              <a:rPr lang="en-US" sz="2400" i="1" u="sng" dirty="0">
                <a:solidFill>
                  <a:schemeClr val="tx1">
                    <a:lumMod val="75000"/>
                    <a:lumOff val="25000"/>
                  </a:schemeClr>
                </a:solidFill>
              </a:rPr>
              <a:t>Algorithms</a:t>
            </a:r>
            <a:r>
              <a:rPr lang="en-US" sz="2400" dirty="0">
                <a:solidFill>
                  <a:schemeClr val="tx1">
                    <a:lumMod val="75000"/>
                    <a:lumOff val="25000"/>
                  </a:schemeClr>
                </a:solidFill>
              </a:rPr>
              <a:t>: </a:t>
            </a:r>
            <a:r>
              <a:rPr lang="en-US" sz="2400" dirty="0" err="1">
                <a:solidFill>
                  <a:schemeClr val="tx1">
                    <a:lumMod val="75000"/>
                    <a:lumOff val="25000"/>
                  </a:schemeClr>
                </a:solidFill>
              </a:rPr>
              <a:t>rxLinMod</a:t>
            </a:r>
            <a:r>
              <a:rPr lang="en-US" sz="2400" dirty="0">
                <a:solidFill>
                  <a:schemeClr val="tx1">
                    <a:lumMod val="75000"/>
                    <a:lumOff val="25000"/>
                  </a:schemeClr>
                </a:solidFill>
              </a:rPr>
              <a:t>(), </a:t>
            </a:r>
            <a:r>
              <a:rPr lang="en-US" sz="2400" dirty="0" err="1">
                <a:solidFill>
                  <a:schemeClr val="tx1">
                    <a:lumMod val="75000"/>
                    <a:lumOff val="25000"/>
                  </a:schemeClr>
                </a:solidFill>
              </a:rPr>
              <a:t>rxLogit</a:t>
            </a:r>
            <a:r>
              <a:rPr lang="en-US" sz="2400" dirty="0">
                <a:solidFill>
                  <a:schemeClr val="tx1">
                    <a:lumMod val="75000"/>
                    <a:lumOff val="25000"/>
                  </a:schemeClr>
                </a:solidFill>
              </a:rPr>
              <a:t>(), </a:t>
            </a:r>
            <a:r>
              <a:rPr lang="en-US" sz="2400" dirty="0" err="1">
                <a:solidFill>
                  <a:schemeClr val="tx1">
                    <a:lumMod val="75000"/>
                    <a:lumOff val="25000"/>
                  </a:schemeClr>
                </a:solidFill>
              </a:rPr>
              <a:t>rxKmeans</a:t>
            </a:r>
            <a:r>
              <a:rPr lang="en-US" sz="2400" dirty="0">
                <a:solidFill>
                  <a:schemeClr val="tx1">
                    <a:lumMod val="75000"/>
                    <a:lumOff val="25000"/>
                  </a:schemeClr>
                </a:solidFill>
              </a:rPr>
              <a:t>(), </a:t>
            </a:r>
            <a:r>
              <a:rPr lang="en-US" sz="2400" dirty="0" err="1">
                <a:solidFill>
                  <a:schemeClr val="tx1">
                    <a:lumMod val="75000"/>
                    <a:lumOff val="25000"/>
                  </a:schemeClr>
                </a:solidFill>
              </a:rPr>
              <a:t>rxBTrees</a:t>
            </a:r>
            <a:r>
              <a:rPr lang="en-US" sz="2400" dirty="0">
                <a:solidFill>
                  <a:schemeClr val="tx1">
                    <a:lumMod val="75000"/>
                    <a:lumOff val="25000"/>
                  </a:schemeClr>
                </a:solidFill>
              </a:rPr>
              <a:t>(), </a:t>
            </a:r>
            <a:r>
              <a:rPr lang="en-US" sz="2400" dirty="0" err="1">
                <a:solidFill>
                  <a:schemeClr val="tx1">
                    <a:lumMod val="75000"/>
                    <a:lumOff val="25000"/>
                  </a:schemeClr>
                </a:solidFill>
              </a:rPr>
              <a:t>rxDForest</a:t>
            </a:r>
            <a:r>
              <a:rPr lang="en-US" sz="2400" dirty="0">
                <a:solidFill>
                  <a:schemeClr val="tx1">
                    <a:lumMod val="75000"/>
                    <a:lumOff val="25000"/>
                  </a:schemeClr>
                </a:solidFill>
              </a:rPr>
              <a:t>()…</a:t>
            </a:r>
          </a:p>
          <a:p>
            <a:pPr lvl="2"/>
            <a:r>
              <a:rPr lang="en-US" sz="2400" i="1" u="sng" dirty="0">
                <a:solidFill>
                  <a:schemeClr val="tx1">
                    <a:lumMod val="75000"/>
                    <a:lumOff val="25000"/>
                  </a:schemeClr>
                </a:solidFill>
              </a:rPr>
              <a:t>Parallelism</a:t>
            </a:r>
            <a:r>
              <a:rPr lang="en-US" sz="2400" dirty="0">
                <a:solidFill>
                  <a:schemeClr val="tx1">
                    <a:lumMod val="75000"/>
                    <a:lumOff val="25000"/>
                  </a:schemeClr>
                </a:solidFill>
              </a:rPr>
              <a:t>: </a:t>
            </a:r>
            <a:r>
              <a:rPr lang="en-US" sz="2400" dirty="0" err="1">
                <a:solidFill>
                  <a:schemeClr val="tx1">
                    <a:lumMod val="75000"/>
                    <a:lumOff val="25000"/>
                  </a:schemeClr>
                </a:solidFill>
              </a:rPr>
              <a:t>rxSetComputeContext</a:t>
            </a:r>
            <a:r>
              <a:rPr lang="en-US" sz="2400" dirty="0">
                <a:solidFill>
                  <a:schemeClr val="tx1">
                    <a:lumMod val="75000"/>
                    <a:lumOff val="25000"/>
                  </a:schemeClr>
                </a:solidFill>
              </a:rPr>
              <a:t>()</a:t>
            </a:r>
          </a:p>
          <a:p>
            <a:pPr lvl="1"/>
            <a:endParaRPr lang="en-US" sz="1800" dirty="0">
              <a:solidFill>
                <a:schemeClr val="tx1">
                  <a:lumMod val="75000"/>
                  <a:lumOff val="25000"/>
                </a:schemeClr>
              </a:solidFill>
            </a:endParaRP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30</a:t>
            </a:fld>
            <a:endParaRPr lang="en-US" sz="1200" dirty="0"/>
          </a:p>
        </p:txBody>
      </p:sp>
    </p:spTree>
    <p:extLst>
      <p:ext uri="{BB962C8B-B14F-4D97-AF65-F5344CB8AC3E}">
        <p14:creationId xmlns:p14="http://schemas.microsoft.com/office/powerpoint/2010/main" val="2725369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 calcmode="lin" valueType="num">
                                      <p:cBhvr additive="base">
                                        <p:cTn id="11"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xEl>
                                              <p:pRg st="3" end="3"/>
                                            </p:txEl>
                                          </p:spTgt>
                                        </p:tgtEl>
                                        <p:attrNameLst>
                                          <p:attrName>style.visibility</p:attrName>
                                        </p:attrNameLst>
                                      </p:cBhvr>
                                      <p:to>
                                        <p:strVal val="visible"/>
                                      </p:to>
                                    </p:set>
                                    <p:anim calcmode="lin" valueType="num">
                                      <p:cBhvr additive="base">
                                        <p:cTn id="17"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0">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
                                            <p:txEl>
                                              <p:pRg st="4" end="4"/>
                                            </p:txEl>
                                          </p:spTgt>
                                        </p:tgtEl>
                                        <p:attrNameLst>
                                          <p:attrName>style.visibility</p:attrName>
                                        </p:attrNameLst>
                                      </p:cBhvr>
                                      <p:to>
                                        <p:strVal val="visible"/>
                                      </p:to>
                                    </p:set>
                                    <p:anim calcmode="lin" valueType="num">
                                      <p:cBhvr additive="base">
                                        <p:cTn id="21"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
                                            <p:txEl>
                                              <p:pRg st="6" end="6"/>
                                            </p:txEl>
                                          </p:spTgt>
                                        </p:tgtEl>
                                        <p:attrNameLst>
                                          <p:attrName>style.visibility</p:attrName>
                                        </p:attrNameLst>
                                      </p:cBhvr>
                                      <p:to>
                                        <p:strVal val="visible"/>
                                      </p:to>
                                    </p:set>
                                    <p:anim calcmode="lin" valueType="num">
                                      <p:cBhvr additive="base">
                                        <p:cTn id="27" dur="500" fill="hold"/>
                                        <p:tgtEl>
                                          <p:spTgt spid="20">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
                                            <p:txEl>
                                              <p:pRg st="7" end="7"/>
                                            </p:txEl>
                                          </p:spTgt>
                                        </p:tgtEl>
                                        <p:attrNameLst>
                                          <p:attrName>style.visibility</p:attrName>
                                        </p:attrNameLst>
                                      </p:cBhvr>
                                      <p:to>
                                        <p:strVal val="visible"/>
                                      </p:to>
                                    </p:set>
                                    <p:anim calcmode="lin" valueType="num">
                                      <p:cBhvr additive="base">
                                        <p:cTn id="31" dur="500" fill="hold"/>
                                        <p:tgtEl>
                                          <p:spTgt spid="20">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0">
                                            <p:txEl>
                                              <p:pRg st="8" end="8"/>
                                            </p:txEl>
                                          </p:spTgt>
                                        </p:tgtEl>
                                        <p:attrNameLst>
                                          <p:attrName>style.visibility</p:attrName>
                                        </p:attrNameLst>
                                      </p:cBhvr>
                                      <p:to>
                                        <p:strVal val="visible"/>
                                      </p:to>
                                    </p:set>
                                    <p:anim calcmode="lin" valueType="num">
                                      <p:cBhvr additive="base">
                                        <p:cTn id="35" dur="500" fill="hold"/>
                                        <p:tgtEl>
                                          <p:spTgt spid="20">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0">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0">
                                            <p:txEl>
                                              <p:pRg st="9" end="9"/>
                                            </p:txEl>
                                          </p:spTgt>
                                        </p:tgtEl>
                                        <p:attrNameLst>
                                          <p:attrName>style.visibility</p:attrName>
                                        </p:attrNameLst>
                                      </p:cBhvr>
                                      <p:to>
                                        <p:strVal val="visible"/>
                                      </p:to>
                                    </p:set>
                                    <p:anim calcmode="lin" valueType="num">
                                      <p:cBhvr additive="base">
                                        <p:cTn id="39" dur="500" fill="hold"/>
                                        <p:tgtEl>
                                          <p:spTgt spid="20">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0">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0">
                                            <p:txEl>
                                              <p:pRg st="10" end="10"/>
                                            </p:txEl>
                                          </p:spTgt>
                                        </p:tgtEl>
                                        <p:attrNameLst>
                                          <p:attrName>style.visibility</p:attrName>
                                        </p:attrNameLst>
                                      </p:cBhvr>
                                      <p:to>
                                        <p:strVal val="visible"/>
                                      </p:to>
                                    </p:set>
                                    <p:anim calcmode="lin" valueType="num">
                                      <p:cBhvr additive="base">
                                        <p:cTn id="43" dur="500" fill="hold"/>
                                        <p:tgtEl>
                                          <p:spTgt spid="20">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rot="10800000"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4705" b="1" dirty="0">
              <a:solidFill>
                <a:srgbClr val="FFFFFF"/>
              </a:solidFill>
              <a:latin typeface="Segoe UI Light"/>
              <a:ea typeface="Segoe UI" pitchFamily="34" charset="0"/>
              <a:cs typeface="Segoe UI" pitchFamily="34" charset="0"/>
            </a:endParaRPr>
          </a:p>
        </p:txBody>
      </p:sp>
      <p:sp>
        <p:nvSpPr>
          <p:cNvPr id="5" name="Title 7"/>
          <p:cNvSpPr>
            <a:spLocks noGrp="1"/>
          </p:cNvSpPr>
          <p:nvPr>
            <p:ph type="title"/>
          </p:nvPr>
        </p:nvSpPr>
        <p:spPr>
          <a:xfrm>
            <a:off x="247980" y="279101"/>
            <a:ext cx="12192000" cy="1023841"/>
          </a:xfrm>
        </p:spPr>
        <p:txBody>
          <a:bodyPr/>
          <a:lstStyle/>
          <a:p>
            <a:r>
              <a:rPr lang="en-US" sz="4705" b="1" spc="0" dirty="0">
                <a:ln>
                  <a:noFill/>
                </a:ln>
                <a:solidFill>
                  <a:srgbClr val="FFFFFF"/>
                </a:solidFill>
                <a:ea typeface="Segoe UI" pitchFamily="34" charset="0"/>
              </a:rPr>
              <a:t>Parallelized &amp; Distributed Analytics</a:t>
            </a:r>
            <a:br>
              <a:rPr lang="en-US" sz="4705" b="1" spc="0" dirty="0">
                <a:ln>
                  <a:noFill/>
                </a:ln>
                <a:solidFill>
                  <a:srgbClr val="FFFFFF"/>
                </a:solidFill>
                <a:latin typeface="Segoe UI Light"/>
                <a:ea typeface="Segoe UI" pitchFamily="34" charset="0"/>
              </a:rPr>
            </a:br>
            <a:endParaRPr lang="en-US" sz="2665" b="1" dirty="0">
              <a:solidFill>
                <a:schemeClr val="bg1"/>
              </a:solidFill>
            </a:endParaRPr>
          </a:p>
        </p:txBody>
      </p:sp>
      <p:sp>
        <p:nvSpPr>
          <p:cNvPr id="6" name="Rectangle 5"/>
          <p:cNvSpPr/>
          <p:nvPr/>
        </p:nvSpPr>
        <p:spPr>
          <a:xfrm>
            <a:off x="204038" y="1905216"/>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Data import – Delimited, Fixed, SAS, SPSS, OBDC</a:t>
            </a:r>
          </a:p>
          <a:p>
            <a:pPr marL="380887" indent="-380887">
              <a:buFont typeface="Wingdings" charset="2"/>
              <a:buChar char="§"/>
            </a:pPr>
            <a:r>
              <a:rPr lang="en-US" sz="1200" dirty="0">
                <a:solidFill>
                  <a:schemeClr val="tx1"/>
                </a:solidFill>
              </a:rPr>
              <a:t>Variable creation &amp; transformation</a:t>
            </a:r>
          </a:p>
          <a:p>
            <a:pPr marL="380887" indent="-380887">
              <a:buFont typeface="Wingdings" charset="2"/>
              <a:buChar char="§"/>
            </a:pPr>
            <a:r>
              <a:rPr lang="en-US" sz="1200" dirty="0">
                <a:solidFill>
                  <a:schemeClr val="tx1"/>
                </a:solidFill>
              </a:rPr>
              <a:t>Recode variables</a:t>
            </a:r>
          </a:p>
          <a:p>
            <a:pPr marL="380887" indent="-380887">
              <a:buFont typeface="Wingdings" charset="2"/>
              <a:buChar char="§"/>
            </a:pPr>
            <a:r>
              <a:rPr lang="en-US" sz="1200" dirty="0">
                <a:solidFill>
                  <a:schemeClr val="tx1"/>
                </a:solidFill>
              </a:rPr>
              <a:t>Factor variables</a:t>
            </a:r>
          </a:p>
          <a:p>
            <a:pPr marL="380887" indent="-380887">
              <a:buFont typeface="Wingdings" charset="2"/>
              <a:buChar char="§"/>
            </a:pPr>
            <a:r>
              <a:rPr lang="en-US" sz="1200" dirty="0">
                <a:solidFill>
                  <a:schemeClr val="tx1"/>
                </a:solidFill>
              </a:rPr>
              <a:t>Missing value handling</a:t>
            </a:r>
          </a:p>
          <a:p>
            <a:pPr marL="380887" indent="-380887">
              <a:buFont typeface="Wingdings" charset="2"/>
              <a:buChar char="§"/>
            </a:pPr>
            <a:r>
              <a:rPr lang="en-US" sz="1200" dirty="0">
                <a:solidFill>
                  <a:schemeClr val="tx1"/>
                </a:solidFill>
              </a:rPr>
              <a:t>Sort, Merge, Split</a:t>
            </a:r>
          </a:p>
          <a:p>
            <a:pPr marL="380887" indent="-380887">
              <a:buFont typeface="Wingdings" charset="2"/>
              <a:buChar char="§"/>
            </a:pPr>
            <a:r>
              <a:rPr lang="en-US" sz="1200" dirty="0">
                <a:solidFill>
                  <a:schemeClr val="tx1"/>
                </a:solidFill>
              </a:rPr>
              <a:t>Aggregate by category (means, sums)</a:t>
            </a:r>
          </a:p>
        </p:txBody>
      </p:sp>
      <p:sp>
        <p:nvSpPr>
          <p:cNvPr id="8" name="Rectangle 7"/>
          <p:cNvSpPr/>
          <p:nvPr/>
        </p:nvSpPr>
        <p:spPr>
          <a:xfrm>
            <a:off x="4428711" y="1905216"/>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Chi Square Test</a:t>
            </a:r>
          </a:p>
          <a:p>
            <a:pPr marL="380887" indent="-380887">
              <a:buFont typeface="Wingdings" charset="2"/>
              <a:buChar char="§"/>
            </a:pPr>
            <a:r>
              <a:rPr lang="en-US" sz="1200" dirty="0">
                <a:solidFill>
                  <a:schemeClr val="tx1"/>
                </a:solidFill>
              </a:rPr>
              <a:t>Kendall Rank Correlation</a:t>
            </a:r>
          </a:p>
          <a:p>
            <a:pPr marL="380887" indent="-380887">
              <a:buFont typeface="Wingdings" charset="2"/>
              <a:buChar char="§"/>
            </a:pPr>
            <a:r>
              <a:rPr lang="en-US" sz="1200" dirty="0">
                <a:solidFill>
                  <a:schemeClr val="tx1"/>
                </a:solidFill>
              </a:rPr>
              <a:t>Fisher’s Exact Test</a:t>
            </a:r>
          </a:p>
          <a:p>
            <a:pPr marL="380887" indent="-380887">
              <a:buFont typeface="Wingdings" charset="2"/>
              <a:buChar char="§"/>
            </a:pPr>
            <a:r>
              <a:rPr lang="en-US" sz="1200" dirty="0">
                <a:solidFill>
                  <a:schemeClr val="tx1"/>
                </a:solidFill>
              </a:rPr>
              <a:t>Student’s t-Test</a:t>
            </a:r>
          </a:p>
        </p:txBody>
      </p:sp>
      <p:sp>
        <p:nvSpPr>
          <p:cNvPr id="10" name="TextBox 9"/>
          <p:cNvSpPr txBox="1"/>
          <p:nvPr/>
        </p:nvSpPr>
        <p:spPr>
          <a:xfrm>
            <a:off x="633761" y="1584872"/>
            <a:ext cx="2844397" cy="410345"/>
          </a:xfrm>
          <a:prstGeom prst="rect">
            <a:avLst/>
          </a:prstGeom>
          <a:noFill/>
        </p:spPr>
        <p:txBody>
          <a:bodyPr wrap="square" lIns="121887" tIns="60943" rIns="121887" bIns="60943" rtlCol="0">
            <a:spAutoFit/>
          </a:bodyPr>
          <a:lstStyle/>
          <a:p>
            <a:r>
              <a:rPr lang="en-US" sz="1866" dirty="0"/>
              <a:t>ETL</a:t>
            </a:r>
          </a:p>
        </p:txBody>
      </p:sp>
      <p:pic>
        <p:nvPicPr>
          <p:cNvPr id="11" name="Picture 10" descr="Cube HiRes.jp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1805" y="1610262"/>
            <a:ext cx="598225" cy="397685"/>
          </a:xfrm>
          <a:prstGeom prst="rect">
            <a:avLst/>
          </a:prstGeom>
        </p:spPr>
      </p:pic>
      <p:sp>
        <p:nvSpPr>
          <p:cNvPr id="12" name="TextBox 11"/>
          <p:cNvSpPr txBox="1"/>
          <p:nvPr/>
        </p:nvSpPr>
        <p:spPr>
          <a:xfrm>
            <a:off x="4835444" y="1610987"/>
            <a:ext cx="3217495" cy="410345"/>
          </a:xfrm>
          <a:prstGeom prst="rect">
            <a:avLst/>
          </a:prstGeom>
          <a:noFill/>
        </p:spPr>
        <p:txBody>
          <a:bodyPr wrap="square" lIns="121887" tIns="60943" rIns="121887" bIns="60943" rtlCol="0">
            <a:spAutoFit/>
          </a:bodyPr>
          <a:lstStyle/>
          <a:p>
            <a:r>
              <a:rPr lang="en-US" sz="1866" dirty="0"/>
              <a:t>Statistical Tests</a:t>
            </a:r>
          </a:p>
        </p:txBody>
      </p:sp>
      <p:pic>
        <p:nvPicPr>
          <p:cNvPr id="13" name="Picture 12" descr="HiRes.jpg"/>
          <p:cNvPicPr>
            <a:picLocks noChangeAspect="1"/>
          </p:cNvPicPr>
          <p:nvPr/>
        </p:nvPicPr>
        <p:blipFill rotWithShape="1">
          <a:blip r:embed="rId4" cstate="screen">
            <a:extLst>
              <a:ext uri="{28A0092B-C50C-407E-A947-70E740481C1C}">
                <a14:useLocalDpi xmlns:a14="http://schemas.microsoft.com/office/drawing/2010/main" val="0"/>
              </a:ext>
            </a:extLst>
          </a:blip>
          <a:srcRect l="51482" b="49100"/>
          <a:stretch/>
        </p:blipFill>
        <p:spPr>
          <a:xfrm>
            <a:off x="4310894" y="1600462"/>
            <a:ext cx="507928" cy="399657"/>
          </a:xfrm>
          <a:prstGeom prst="rect">
            <a:avLst/>
          </a:prstGeom>
        </p:spPr>
      </p:pic>
      <p:grpSp>
        <p:nvGrpSpPr>
          <p:cNvPr id="44" name="Group 43"/>
          <p:cNvGrpSpPr/>
          <p:nvPr/>
        </p:nvGrpSpPr>
        <p:grpSpPr>
          <a:xfrm>
            <a:off x="8594552" y="3520016"/>
            <a:ext cx="4126952" cy="1095664"/>
            <a:chOff x="4141841" y="2800529"/>
            <a:chExt cx="4209706" cy="1117634"/>
          </a:xfrm>
        </p:grpSpPr>
        <p:sp>
          <p:nvSpPr>
            <p:cNvPr id="9" name="Rectangle 8"/>
            <p:cNvSpPr/>
            <p:nvPr/>
          </p:nvSpPr>
          <p:spPr>
            <a:xfrm>
              <a:off x="4517511" y="3209733"/>
              <a:ext cx="3834036" cy="70843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Subsample (observations &amp; variables)</a:t>
              </a:r>
            </a:p>
            <a:p>
              <a:pPr marL="380887" indent="-380887">
                <a:buFont typeface="Wingdings" charset="2"/>
                <a:buChar char="§"/>
              </a:pPr>
              <a:r>
                <a:rPr lang="en-US" sz="1200" dirty="0">
                  <a:solidFill>
                    <a:schemeClr val="tx1"/>
                  </a:solidFill>
                </a:rPr>
                <a:t>Random Sampling</a:t>
              </a:r>
            </a:p>
          </p:txBody>
        </p:sp>
        <p:sp>
          <p:nvSpPr>
            <p:cNvPr id="15" name="TextBox 14"/>
            <p:cNvSpPr txBox="1"/>
            <p:nvPr/>
          </p:nvSpPr>
          <p:spPr>
            <a:xfrm>
              <a:off x="4749524" y="2800529"/>
              <a:ext cx="1857727" cy="418573"/>
            </a:xfrm>
            <a:prstGeom prst="rect">
              <a:avLst/>
            </a:prstGeom>
            <a:noFill/>
          </p:spPr>
          <p:txBody>
            <a:bodyPr wrap="square" lIns="121887" tIns="60943" rIns="121887" bIns="60943" rtlCol="0">
              <a:spAutoFit/>
            </a:bodyPr>
            <a:lstStyle/>
            <a:p>
              <a:r>
                <a:rPr lang="en-US" sz="1866" dirty="0"/>
                <a:t>Sampling</a:t>
              </a:r>
            </a:p>
          </p:txBody>
        </p:sp>
        <p:pic>
          <p:nvPicPr>
            <p:cNvPr id="16" name="Picture 15" descr="Missing PIece HiRes.jpg"/>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141841" y="2853474"/>
              <a:ext cx="621736" cy="475270"/>
            </a:xfrm>
            <a:prstGeom prst="rect">
              <a:avLst/>
            </a:prstGeom>
          </p:spPr>
        </p:pic>
      </p:grpSp>
      <p:grpSp>
        <p:nvGrpSpPr>
          <p:cNvPr id="43" name="Group 42"/>
          <p:cNvGrpSpPr/>
          <p:nvPr/>
        </p:nvGrpSpPr>
        <p:grpSpPr>
          <a:xfrm>
            <a:off x="865" y="3549692"/>
            <a:ext cx="4165010" cy="2629114"/>
            <a:chOff x="881" y="3445447"/>
            <a:chExt cx="4248527" cy="2681833"/>
          </a:xfrm>
        </p:grpSpPr>
        <p:sp>
          <p:nvSpPr>
            <p:cNvPr id="7" name="Rectangle 6"/>
            <p:cNvSpPr/>
            <p:nvPr/>
          </p:nvSpPr>
          <p:spPr>
            <a:xfrm>
              <a:off x="208127" y="3808130"/>
              <a:ext cx="4041281" cy="231915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Min / Max, Mean, Median (approx.)</a:t>
              </a:r>
            </a:p>
            <a:p>
              <a:pPr marL="380887" indent="-380887">
                <a:buFont typeface="Wingdings" charset="2"/>
                <a:buChar char="§"/>
              </a:pPr>
              <a:r>
                <a:rPr lang="en-US" sz="1200" dirty="0">
                  <a:solidFill>
                    <a:schemeClr val="tx1"/>
                  </a:solidFill>
                </a:rPr>
                <a:t>Quantiles (approx.)</a:t>
              </a:r>
            </a:p>
            <a:p>
              <a:pPr marL="380887" indent="-380887">
                <a:buFont typeface="Wingdings" charset="2"/>
                <a:buChar char="§"/>
              </a:pPr>
              <a:r>
                <a:rPr lang="en-US" sz="1200" dirty="0">
                  <a:solidFill>
                    <a:schemeClr val="tx1"/>
                  </a:solidFill>
                </a:rPr>
                <a:t>Standard Deviation</a:t>
              </a:r>
            </a:p>
            <a:p>
              <a:pPr marL="380887" indent="-380887">
                <a:buFont typeface="Wingdings" charset="2"/>
                <a:buChar char="§"/>
              </a:pPr>
              <a:r>
                <a:rPr lang="en-US" sz="1200" dirty="0">
                  <a:solidFill>
                    <a:schemeClr val="tx1"/>
                  </a:solidFill>
                </a:rPr>
                <a:t>Variance</a:t>
              </a:r>
            </a:p>
            <a:p>
              <a:pPr marL="380887" indent="-380887">
                <a:buFont typeface="Wingdings" charset="2"/>
                <a:buChar char="§"/>
              </a:pPr>
              <a:r>
                <a:rPr lang="en-US" sz="1200" dirty="0">
                  <a:solidFill>
                    <a:schemeClr val="tx1"/>
                  </a:solidFill>
                </a:rPr>
                <a:t>Correlation</a:t>
              </a:r>
            </a:p>
            <a:p>
              <a:pPr marL="380887" indent="-380887">
                <a:buFont typeface="Wingdings" charset="2"/>
                <a:buChar char="§"/>
              </a:pPr>
              <a:r>
                <a:rPr lang="en-US" sz="1200" dirty="0">
                  <a:solidFill>
                    <a:schemeClr val="tx1"/>
                  </a:solidFill>
                </a:rPr>
                <a:t>Covariance</a:t>
              </a:r>
            </a:p>
            <a:p>
              <a:pPr marL="380887" indent="-380887">
                <a:buFont typeface="Wingdings" charset="2"/>
                <a:buChar char="§"/>
              </a:pPr>
              <a:r>
                <a:rPr lang="en-US" sz="1200" dirty="0">
                  <a:solidFill>
                    <a:schemeClr val="tx1"/>
                  </a:solidFill>
                </a:rPr>
                <a:t>Sum of Squares (cross product matrix for set variables)</a:t>
              </a:r>
            </a:p>
            <a:p>
              <a:pPr marL="380887" indent="-380887">
                <a:buFont typeface="Wingdings" charset="2"/>
                <a:buChar char="§"/>
              </a:pPr>
              <a:r>
                <a:rPr lang="en-US" sz="1200" dirty="0">
                  <a:solidFill>
                    <a:schemeClr val="tx1"/>
                  </a:solidFill>
                </a:rPr>
                <a:t>Pairwise Cross tabs</a:t>
              </a:r>
            </a:p>
            <a:p>
              <a:pPr marL="380887" indent="-380887">
                <a:buFont typeface="Wingdings" charset="2"/>
                <a:buChar char="§"/>
              </a:pPr>
              <a:r>
                <a:rPr lang="en-US" sz="1200" dirty="0">
                  <a:solidFill>
                    <a:schemeClr val="tx1"/>
                  </a:solidFill>
                </a:rPr>
                <a:t>Risk Ratio &amp; Odds Ratio</a:t>
              </a:r>
            </a:p>
            <a:p>
              <a:pPr marL="380887" indent="-380887">
                <a:buFont typeface="Wingdings" charset="2"/>
                <a:buChar char="§"/>
              </a:pPr>
              <a:r>
                <a:rPr lang="en-US" sz="1200" dirty="0">
                  <a:solidFill>
                    <a:schemeClr val="tx1"/>
                  </a:solidFill>
                </a:rPr>
                <a:t>Cross-Tabulation of Data (standard tables &amp; long form)</a:t>
              </a:r>
            </a:p>
            <a:p>
              <a:pPr marL="380887" indent="-380887">
                <a:buFont typeface="Wingdings" charset="2"/>
                <a:buChar char="§"/>
              </a:pPr>
              <a:r>
                <a:rPr lang="en-US" sz="1200" dirty="0">
                  <a:solidFill>
                    <a:schemeClr val="tx1"/>
                  </a:solidFill>
                </a:rPr>
                <a:t>Marginal Summaries of Cross Tabulations</a:t>
              </a:r>
            </a:p>
          </p:txBody>
        </p:sp>
        <p:pic>
          <p:nvPicPr>
            <p:cNvPr id="14" name="Picture 13" descr="Group Gears HiRes.jpg"/>
            <p:cNvPicPr>
              <a:picLocks noChangeAspect="1"/>
            </p:cNvPicPr>
            <p:nvPr/>
          </p:nvPicPr>
          <p:blipFill rotWithShape="1">
            <a:blip r:embed="rId6" cstate="screen">
              <a:extLst>
                <a:ext uri="{28A0092B-C50C-407E-A947-70E740481C1C}">
                  <a14:useLocalDpi xmlns:a14="http://schemas.microsoft.com/office/drawing/2010/main" val="0"/>
                </a:ext>
              </a:extLst>
            </a:blip>
            <a:srcRect r="52614" b="48986"/>
            <a:stretch/>
          </p:blipFill>
          <p:spPr>
            <a:xfrm>
              <a:off x="881" y="3445447"/>
              <a:ext cx="733583" cy="559748"/>
            </a:xfrm>
            <a:prstGeom prst="rect">
              <a:avLst/>
            </a:prstGeom>
          </p:spPr>
        </p:pic>
        <p:sp>
          <p:nvSpPr>
            <p:cNvPr id="17" name="TextBox 16"/>
            <p:cNvSpPr txBox="1"/>
            <p:nvPr/>
          </p:nvSpPr>
          <p:spPr>
            <a:xfrm>
              <a:off x="304313" y="3457047"/>
              <a:ext cx="3212300" cy="418573"/>
            </a:xfrm>
            <a:prstGeom prst="rect">
              <a:avLst/>
            </a:prstGeom>
            <a:noFill/>
          </p:spPr>
          <p:txBody>
            <a:bodyPr wrap="square" lIns="121887" tIns="60943" rIns="121887" bIns="60943" rtlCol="0">
              <a:spAutoFit/>
            </a:bodyPr>
            <a:lstStyle/>
            <a:p>
              <a:pPr algn="ctr"/>
              <a:r>
                <a:rPr lang="en-US" sz="1866" dirty="0"/>
                <a:t>Descriptive Statistics</a:t>
              </a:r>
            </a:p>
          </p:txBody>
        </p:sp>
      </p:grpSp>
      <p:grpSp>
        <p:nvGrpSpPr>
          <p:cNvPr id="41" name="Group 40"/>
          <p:cNvGrpSpPr/>
          <p:nvPr/>
        </p:nvGrpSpPr>
        <p:grpSpPr>
          <a:xfrm>
            <a:off x="4307930" y="2839995"/>
            <a:ext cx="4082616" cy="2978728"/>
            <a:chOff x="4394312" y="3508702"/>
            <a:chExt cx="4164481" cy="3038458"/>
          </a:xfrm>
        </p:grpSpPr>
        <p:sp>
          <p:nvSpPr>
            <p:cNvPr id="18" name="Rectangle 17"/>
            <p:cNvSpPr/>
            <p:nvPr/>
          </p:nvSpPr>
          <p:spPr>
            <a:xfrm>
              <a:off x="4517512" y="3911752"/>
              <a:ext cx="4041281" cy="263540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Sum of Squares (cross product matrix for set variables)</a:t>
              </a:r>
            </a:p>
            <a:p>
              <a:pPr marL="380887" indent="-380887">
                <a:buFont typeface="Wingdings" charset="2"/>
                <a:buChar char="§"/>
              </a:pPr>
              <a:r>
                <a:rPr lang="en-US" sz="1200" dirty="0">
                  <a:solidFill>
                    <a:schemeClr val="tx1"/>
                  </a:solidFill>
                </a:rPr>
                <a:t>Multiple Linear Regression</a:t>
              </a:r>
            </a:p>
            <a:p>
              <a:pPr marL="380887" indent="-380887">
                <a:buFont typeface="Wingdings" charset="2"/>
                <a:buChar char="§"/>
              </a:pPr>
              <a:r>
                <a:rPr lang="en-US" sz="1200" dirty="0">
                  <a:solidFill>
                    <a:schemeClr val="tx1"/>
                  </a:solidFill>
                </a:rPr>
                <a:t>Generalized Linear Models (GLM)  exponential family distributions: binomial, Gaussian, inverse Gaussian, Poisson, Tweedie. Standard link functions: cauchit, identity, log, logit, probit. User defined distributions &amp; link functions.</a:t>
              </a:r>
            </a:p>
            <a:p>
              <a:pPr marL="380887" indent="-380887">
                <a:buFont typeface="Wingdings" charset="2"/>
                <a:buChar char="§"/>
              </a:pPr>
              <a:r>
                <a:rPr lang="en-US" sz="1200" dirty="0">
                  <a:solidFill>
                    <a:schemeClr val="tx1"/>
                  </a:solidFill>
                </a:rPr>
                <a:t>Covariance &amp; Correlation Matrices</a:t>
              </a:r>
            </a:p>
            <a:p>
              <a:pPr marL="380887" indent="-380887">
                <a:buFont typeface="Wingdings" charset="2"/>
                <a:buChar char="§"/>
              </a:pPr>
              <a:r>
                <a:rPr lang="en-US" sz="1200" dirty="0">
                  <a:solidFill>
                    <a:schemeClr val="tx1"/>
                  </a:solidFill>
                </a:rPr>
                <a:t>Logistic Regression</a:t>
              </a:r>
            </a:p>
            <a:p>
              <a:pPr marL="380887" indent="-380887">
                <a:buFont typeface="Wingdings" charset="2"/>
                <a:buChar char="§"/>
              </a:pPr>
              <a:r>
                <a:rPr lang="en-US" sz="1200" dirty="0">
                  <a:solidFill>
                    <a:schemeClr val="tx1"/>
                  </a:solidFill>
                </a:rPr>
                <a:t>Predictions/scoring for models</a:t>
              </a:r>
            </a:p>
            <a:p>
              <a:pPr marL="380887" indent="-380887">
                <a:buFont typeface="Wingdings" charset="2"/>
                <a:buChar char="§"/>
              </a:pPr>
              <a:r>
                <a:rPr lang="en-US" sz="1200" dirty="0">
                  <a:solidFill>
                    <a:schemeClr val="tx1"/>
                  </a:solidFill>
                </a:rPr>
                <a:t>Residuals for all models</a:t>
              </a:r>
            </a:p>
          </p:txBody>
        </p:sp>
        <p:sp>
          <p:nvSpPr>
            <p:cNvPr id="21" name="TextBox 20"/>
            <p:cNvSpPr txBox="1"/>
            <p:nvPr/>
          </p:nvSpPr>
          <p:spPr>
            <a:xfrm>
              <a:off x="4932401" y="3531860"/>
              <a:ext cx="2901433" cy="418573"/>
            </a:xfrm>
            <a:prstGeom prst="rect">
              <a:avLst/>
            </a:prstGeom>
            <a:noFill/>
          </p:spPr>
          <p:txBody>
            <a:bodyPr wrap="square" lIns="121887" tIns="60943" rIns="121887" bIns="60943" rtlCol="0">
              <a:spAutoFit/>
            </a:bodyPr>
            <a:lstStyle/>
            <a:p>
              <a:r>
                <a:rPr lang="en-US" sz="1866" dirty="0"/>
                <a:t>Predictive Statistics</a:t>
              </a:r>
            </a:p>
          </p:txBody>
        </p:sp>
        <p:pic>
          <p:nvPicPr>
            <p:cNvPr id="22" name="Picture 21" descr="Speech Bubbles HiRes.jpg"/>
            <p:cNvPicPr>
              <a:picLocks noChangeAspect="1"/>
            </p:cNvPicPr>
            <p:nvPr/>
          </p:nvPicPr>
          <p:blipFill rotWithShape="1">
            <a:blip r:embed="rId7" cstate="screen">
              <a:extLst>
                <a:ext uri="{28A0092B-C50C-407E-A947-70E740481C1C}">
                  <a14:useLocalDpi xmlns:a14="http://schemas.microsoft.com/office/drawing/2010/main" val="0"/>
                </a:ext>
              </a:extLst>
            </a:blip>
            <a:srcRect r="49883" b="51138"/>
            <a:stretch/>
          </p:blipFill>
          <p:spPr>
            <a:xfrm>
              <a:off x="4394312" y="3508702"/>
              <a:ext cx="610498" cy="455043"/>
            </a:xfrm>
            <a:prstGeom prst="rect">
              <a:avLst/>
            </a:prstGeom>
          </p:spPr>
        </p:pic>
      </p:grpSp>
      <p:grpSp>
        <p:nvGrpSpPr>
          <p:cNvPr id="3" name="Group 2"/>
          <p:cNvGrpSpPr/>
          <p:nvPr/>
        </p:nvGrpSpPr>
        <p:grpSpPr>
          <a:xfrm>
            <a:off x="8607027" y="2842096"/>
            <a:ext cx="3404322" cy="785453"/>
            <a:chOff x="8779615" y="4838709"/>
            <a:chExt cx="3472586" cy="801203"/>
          </a:xfrm>
        </p:grpSpPr>
        <p:sp>
          <p:nvSpPr>
            <p:cNvPr id="23" name="Rectangle 22"/>
            <p:cNvSpPr/>
            <p:nvPr/>
          </p:nvSpPr>
          <p:spPr>
            <a:xfrm>
              <a:off x="9119670" y="5199509"/>
              <a:ext cx="1554339" cy="440403"/>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K-Means</a:t>
              </a:r>
            </a:p>
          </p:txBody>
        </p:sp>
        <p:sp>
          <p:nvSpPr>
            <p:cNvPr id="25" name="TextBox 24"/>
            <p:cNvSpPr txBox="1"/>
            <p:nvPr/>
          </p:nvSpPr>
          <p:spPr>
            <a:xfrm>
              <a:off x="9350768" y="4884535"/>
              <a:ext cx="2901433" cy="418573"/>
            </a:xfrm>
            <a:prstGeom prst="rect">
              <a:avLst/>
            </a:prstGeom>
            <a:noFill/>
          </p:spPr>
          <p:txBody>
            <a:bodyPr wrap="square" lIns="121887" tIns="60943" rIns="121887" bIns="60943" rtlCol="0">
              <a:spAutoFit/>
            </a:bodyPr>
            <a:lstStyle/>
            <a:p>
              <a:r>
                <a:rPr lang="en-US" sz="1866" dirty="0"/>
                <a:t>Clustering</a:t>
              </a:r>
            </a:p>
          </p:txBody>
        </p:sp>
        <p:pic>
          <p:nvPicPr>
            <p:cNvPr id="28" name="Picture 27" descr="HiRes.jpg"/>
            <p:cNvPicPr>
              <a:picLocks noChangeAspect="1"/>
            </p:cNvPicPr>
            <p:nvPr/>
          </p:nvPicPr>
          <p:blipFill rotWithShape="1">
            <a:blip r:embed="rId8" cstate="screen">
              <a:extLst>
                <a:ext uri="{28A0092B-C50C-407E-A947-70E740481C1C}">
                  <a14:useLocalDpi xmlns:a14="http://schemas.microsoft.com/office/drawing/2010/main" val="0"/>
                </a:ext>
              </a:extLst>
            </a:blip>
            <a:srcRect t="48448" r="49838"/>
            <a:stretch/>
          </p:blipFill>
          <p:spPr>
            <a:xfrm>
              <a:off x="8779615" y="4838709"/>
              <a:ext cx="621736" cy="479223"/>
            </a:xfrm>
            <a:prstGeom prst="rect">
              <a:avLst/>
            </a:prstGeom>
          </p:spPr>
        </p:pic>
      </p:grpSp>
      <p:grpSp>
        <p:nvGrpSpPr>
          <p:cNvPr id="2" name="Group 1"/>
          <p:cNvGrpSpPr/>
          <p:nvPr/>
        </p:nvGrpSpPr>
        <p:grpSpPr>
          <a:xfrm>
            <a:off x="8615904" y="1599038"/>
            <a:ext cx="3372062" cy="863476"/>
            <a:chOff x="8788670" y="143714"/>
            <a:chExt cx="3439679" cy="880790"/>
          </a:xfrm>
        </p:grpSpPr>
        <p:sp>
          <p:nvSpPr>
            <p:cNvPr id="24" name="Rectangle 23"/>
            <p:cNvSpPr/>
            <p:nvPr/>
          </p:nvSpPr>
          <p:spPr>
            <a:xfrm>
              <a:off x="9119671" y="558202"/>
              <a:ext cx="3108678" cy="466302"/>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Decision Trees</a:t>
              </a:r>
            </a:p>
            <a:p>
              <a:pPr marL="380887" indent="-380887">
                <a:buFont typeface="Wingdings" charset="2"/>
                <a:buChar char="§"/>
              </a:pPr>
              <a:r>
                <a:rPr lang="en-US" sz="1200" dirty="0">
                  <a:solidFill>
                    <a:schemeClr val="tx1"/>
                  </a:solidFill>
                </a:rPr>
                <a:t>Decision Forests</a:t>
              </a:r>
            </a:p>
            <a:p>
              <a:pPr marL="380887" indent="-380887">
                <a:buFont typeface="Wingdings" charset="2"/>
                <a:buChar char="§"/>
              </a:pPr>
              <a:r>
                <a:rPr lang="en-US" sz="1200" dirty="0">
                  <a:solidFill>
                    <a:schemeClr val="tx1"/>
                  </a:solidFill>
                </a:rPr>
                <a:t>Gradient Boosted Decision Trees</a:t>
              </a:r>
            </a:p>
            <a:p>
              <a:pPr marL="380887" indent="-380887">
                <a:buFont typeface="Wingdings" charset="2"/>
                <a:buChar char="§"/>
              </a:pPr>
              <a:r>
                <a:rPr lang="en-US" sz="1200" dirty="0">
                  <a:solidFill>
                    <a:schemeClr val="tx1"/>
                  </a:solidFill>
                </a:rPr>
                <a:t>Naïve Bayes</a:t>
              </a:r>
            </a:p>
          </p:txBody>
        </p:sp>
        <p:sp>
          <p:nvSpPr>
            <p:cNvPr id="26" name="TextBox 25"/>
            <p:cNvSpPr txBox="1"/>
            <p:nvPr/>
          </p:nvSpPr>
          <p:spPr>
            <a:xfrm>
              <a:off x="9326915" y="195525"/>
              <a:ext cx="2797810" cy="418573"/>
            </a:xfrm>
            <a:prstGeom prst="rect">
              <a:avLst/>
            </a:prstGeom>
            <a:noFill/>
          </p:spPr>
          <p:txBody>
            <a:bodyPr wrap="square" lIns="121887" tIns="60943" rIns="121887" bIns="60943" rtlCol="0">
              <a:spAutoFit/>
            </a:bodyPr>
            <a:lstStyle/>
            <a:p>
              <a:r>
                <a:rPr lang="en-US" sz="1866" dirty="0"/>
                <a:t>Machine Learning</a:t>
              </a:r>
            </a:p>
          </p:txBody>
        </p:sp>
        <p:pic>
          <p:nvPicPr>
            <p:cNvPr id="30" name="Picture 29"/>
            <p:cNvPicPr>
              <a:picLocks noChangeAspect="1"/>
            </p:cNvPicPr>
            <p:nvPr/>
          </p:nvPicPr>
          <p:blipFill>
            <a:blip r:embed="rId9"/>
            <a:stretch>
              <a:fillRect/>
            </a:stretch>
          </p:blipFill>
          <p:spPr>
            <a:xfrm>
              <a:off x="8788670" y="143714"/>
              <a:ext cx="621736" cy="442739"/>
            </a:xfrm>
            <a:prstGeom prst="rect">
              <a:avLst/>
            </a:prstGeom>
          </p:spPr>
        </p:pic>
      </p:grpSp>
      <p:grpSp>
        <p:nvGrpSpPr>
          <p:cNvPr id="20" name="Group 19"/>
          <p:cNvGrpSpPr/>
          <p:nvPr/>
        </p:nvGrpSpPr>
        <p:grpSpPr>
          <a:xfrm>
            <a:off x="8616291" y="4496603"/>
            <a:ext cx="3473260" cy="811454"/>
            <a:chOff x="8789065" y="3862702"/>
            <a:chExt cx="3542906" cy="827725"/>
          </a:xfrm>
        </p:grpSpPr>
        <p:sp>
          <p:nvSpPr>
            <p:cNvPr id="27" name="Rectangle 26"/>
            <p:cNvSpPr/>
            <p:nvPr/>
          </p:nvSpPr>
          <p:spPr>
            <a:xfrm>
              <a:off x="9326915" y="3862702"/>
              <a:ext cx="1968829" cy="418573"/>
            </a:xfrm>
            <a:prstGeom prst="rect">
              <a:avLst/>
            </a:prstGeom>
            <a:noFill/>
          </p:spPr>
          <p:txBody>
            <a:bodyPr wrap="square" lIns="121887" tIns="60943" rIns="121887" bIns="60943" rtlCol="0">
              <a:spAutoFit/>
            </a:bodyPr>
            <a:lstStyle/>
            <a:p>
              <a:r>
                <a:rPr lang="en-US" sz="1866" dirty="0"/>
                <a:t>Simulation</a:t>
              </a:r>
            </a:p>
          </p:txBody>
        </p:sp>
        <p:pic>
          <p:nvPicPr>
            <p:cNvPr id="29" name="Picture 28" descr="Group Gears HiRes.jpg"/>
            <p:cNvPicPr>
              <a:picLocks noChangeAspect="1"/>
            </p:cNvPicPr>
            <p:nvPr/>
          </p:nvPicPr>
          <p:blipFill rotWithShape="1">
            <a:blip r:embed="rId10" cstate="screen">
              <a:extLst>
                <a:ext uri="{28A0092B-C50C-407E-A947-70E740481C1C}">
                  <a14:useLocalDpi xmlns:a14="http://schemas.microsoft.com/office/drawing/2010/main" val="0"/>
                </a:ext>
              </a:extLst>
            </a:blip>
            <a:srcRect l="49282" t="46569"/>
            <a:stretch/>
          </p:blipFill>
          <p:spPr>
            <a:xfrm>
              <a:off x="8789065" y="3895608"/>
              <a:ext cx="605628" cy="510182"/>
            </a:xfrm>
            <a:prstGeom prst="rect">
              <a:avLst/>
            </a:prstGeom>
          </p:spPr>
        </p:pic>
        <p:sp>
          <p:nvSpPr>
            <p:cNvPr id="33" name="Rectangle 32"/>
            <p:cNvSpPr/>
            <p:nvPr/>
          </p:nvSpPr>
          <p:spPr>
            <a:xfrm>
              <a:off x="9092324" y="4224125"/>
              <a:ext cx="3239647" cy="466302"/>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Simulation (e.g. Monte Carlo)</a:t>
              </a:r>
            </a:p>
            <a:p>
              <a:pPr marL="380887" indent="-380887">
                <a:buFont typeface="Wingdings" charset="2"/>
                <a:buChar char="§"/>
              </a:pPr>
              <a:r>
                <a:rPr lang="en-US" sz="1200" dirty="0">
                  <a:solidFill>
                    <a:schemeClr val="tx1"/>
                  </a:solidFill>
                </a:rPr>
                <a:t>Parallel Random Number Generation </a:t>
              </a:r>
            </a:p>
          </p:txBody>
        </p:sp>
      </p:grpSp>
      <p:grpSp>
        <p:nvGrpSpPr>
          <p:cNvPr id="34" name="Group 33"/>
          <p:cNvGrpSpPr/>
          <p:nvPr/>
        </p:nvGrpSpPr>
        <p:grpSpPr>
          <a:xfrm>
            <a:off x="4267464" y="1625850"/>
            <a:ext cx="4191820" cy="4545962"/>
            <a:chOff x="3200400" y="1371600"/>
            <a:chExt cx="3144311" cy="5105400"/>
          </a:xfrm>
        </p:grpSpPr>
        <p:cxnSp>
          <p:nvCxnSpPr>
            <p:cNvPr id="35" name="Straight Connector 34"/>
            <p:cNvCxnSpPr/>
            <p:nvPr/>
          </p:nvCxnSpPr>
          <p:spPr>
            <a:xfrm>
              <a:off x="6344711"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200400"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grpSp>
      <p:sp>
        <p:nvSpPr>
          <p:cNvPr id="37" name="TextBox 36"/>
          <p:cNvSpPr txBox="1"/>
          <p:nvPr/>
        </p:nvSpPr>
        <p:spPr>
          <a:xfrm>
            <a:off x="9143568" y="5381555"/>
            <a:ext cx="2742811" cy="410345"/>
          </a:xfrm>
          <a:prstGeom prst="rect">
            <a:avLst/>
          </a:prstGeom>
          <a:noFill/>
        </p:spPr>
        <p:txBody>
          <a:bodyPr wrap="square" lIns="121887" tIns="60943" rIns="121887" bIns="60943" rtlCol="0">
            <a:spAutoFit/>
          </a:bodyPr>
          <a:lstStyle/>
          <a:p>
            <a:r>
              <a:rPr lang="en-US" sz="1866" dirty="0"/>
              <a:t>Custom Parallelization </a:t>
            </a:r>
          </a:p>
        </p:txBody>
      </p:sp>
      <p:pic>
        <p:nvPicPr>
          <p:cNvPr id="38" name="Picture 5"/>
          <p:cNvPicPr>
            <a:picLocks noChangeAspect="1"/>
          </p:cNvPicPr>
          <p:nvPr/>
        </p:nvPicPr>
        <p:blipFill>
          <a:blip r:embed="rId11" cstate="print"/>
          <a:srcRect/>
          <a:stretch>
            <a:fillRect/>
          </a:stretch>
        </p:blipFill>
        <p:spPr bwMode="auto">
          <a:xfrm>
            <a:off x="8534056" y="5397887"/>
            <a:ext cx="588690" cy="334915"/>
          </a:xfrm>
          <a:prstGeom prst="rect">
            <a:avLst/>
          </a:prstGeom>
          <a:noFill/>
          <a:ln w="9525">
            <a:noFill/>
            <a:miter lim="800000"/>
            <a:headEnd/>
            <a:tailEnd/>
          </a:ln>
        </p:spPr>
      </p:pic>
      <p:sp>
        <p:nvSpPr>
          <p:cNvPr id="39" name="Rectangle 38"/>
          <p:cNvSpPr/>
          <p:nvPr/>
        </p:nvSpPr>
        <p:spPr>
          <a:xfrm>
            <a:off x="8940398" y="5737102"/>
            <a:ext cx="3047568" cy="457135"/>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err="1">
                <a:solidFill>
                  <a:schemeClr val="tx1"/>
                </a:solidFill>
              </a:rPr>
              <a:t>rxDataStep</a:t>
            </a:r>
            <a:endParaRPr lang="en-US" sz="1200" dirty="0">
              <a:solidFill>
                <a:schemeClr val="tx1"/>
              </a:solidFill>
            </a:endParaRPr>
          </a:p>
          <a:p>
            <a:pPr marL="380887" indent="-380887">
              <a:buFont typeface="Wingdings" charset="2"/>
              <a:buChar char="§"/>
            </a:pPr>
            <a:r>
              <a:rPr lang="en-US" sz="1200" dirty="0" err="1">
                <a:solidFill>
                  <a:schemeClr val="tx1"/>
                </a:solidFill>
              </a:rPr>
              <a:t>rxExec</a:t>
            </a:r>
            <a:endParaRPr lang="en-US" sz="1200" dirty="0">
              <a:solidFill>
                <a:schemeClr val="tx1"/>
              </a:solidFill>
            </a:endParaRPr>
          </a:p>
          <a:p>
            <a:pPr marL="380887" indent="-380887">
              <a:buFont typeface="Wingdings" charset="2"/>
              <a:buChar char="§"/>
            </a:pPr>
            <a:r>
              <a:rPr lang="en-US" sz="1200" dirty="0">
                <a:solidFill>
                  <a:schemeClr val="tx1"/>
                </a:solidFill>
              </a:rPr>
              <a:t>PEMA-R API</a:t>
            </a:r>
          </a:p>
          <a:p>
            <a:endParaRPr lang="en-US" sz="1200" dirty="0">
              <a:solidFill>
                <a:srgbClr val="800000"/>
              </a:solidFill>
            </a:endParaRPr>
          </a:p>
        </p:txBody>
      </p:sp>
      <p:grpSp>
        <p:nvGrpSpPr>
          <p:cNvPr id="4" name="Group 3"/>
          <p:cNvGrpSpPr/>
          <p:nvPr/>
        </p:nvGrpSpPr>
        <p:grpSpPr>
          <a:xfrm>
            <a:off x="4413009" y="5725185"/>
            <a:ext cx="3505548" cy="781704"/>
            <a:chOff x="8963373" y="3086945"/>
            <a:chExt cx="3575842" cy="797379"/>
          </a:xfrm>
        </p:grpSpPr>
        <p:sp>
          <p:nvSpPr>
            <p:cNvPr id="31" name="TextBox 30"/>
            <p:cNvSpPr txBox="1"/>
            <p:nvPr/>
          </p:nvSpPr>
          <p:spPr>
            <a:xfrm>
              <a:off x="9326915" y="3086945"/>
              <a:ext cx="3212300" cy="418573"/>
            </a:xfrm>
            <a:prstGeom prst="rect">
              <a:avLst/>
            </a:prstGeom>
            <a:noFill/>
          </p:spPr>
          <p:txBody>
            <a:bodyPr wrap="square" lIns="121887" tIns="60943" rIns="121887" bIns="60943" rtlCol="0">
              <a:spAutoFit/>
            </a:bodyPr>
            <a:lstStyle/>
            <a:p>
              <a:r>
                <a:rPr lang="en-US" sz="1866" dirty="0"/>
                <a:t>Variable Selection</a:t>
              </a:r>
            </a:p>
          </p:txBody>
        </p:sp>
        <p:pic>
          <p:nvPicPr>
            <p:cNvPr id="32" name="Picture 31"/>
            <p:cNvPicPr>
              <a:picLocks noChangeAspect="1"/>
            </p:cNvPicPr>
            <p:nvPr/>
          </p:nvPicPr>
          <p:blipFill>
            <a:blip r:embed="rId12"/>
            <a:stretch>
              <a:fillRect/>
            </a:stretch>
          </p:blipFill>
          <p:spPr>
            <a:xfrm>
              <a:off x="8963373" y="3148294"/>
              <a:ext cx="414490" cy="326413"/>
            </a:xfrm>
            <a:prstGeom prst="rect">
              <a:avLst/>
            </a:prstGeom>
          </p:spPr>
        </p:pic>
        <p:sp>
          <p:nvSpPr>
            <p:cNvPr id="40" name="Rectangle 39"/>
            <p:cNvSpPr/>
            <p:nvPr/>
          </p:nvSpPr>
          <p:spPr>
            <a:xfrm>
              <a:off x="9016047" y="3443921"/>
              <a:ext cx="2718753" cy="4404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887" indent="-380887">
                <a:buFont typeface="Wingdings" charset="2"/>
                <a:buChar char="§"/>
              </a:pPr>
              <a:r>
                <a:rPr lang="en-US" sz="1200" dirty="0">
                  <a:solidFill>
                    <a:schemeClr val="tx1"/>
                  </a:solidFill>
                </a:rPr>
                <a:t>Stepwise Regression</a:t>
              </a:r>
            </a:p>
          </p:txBody>
        </p:sp>
      </p:grpSp>
      <p:sp>
        <p:nvSpPr>
          <p:cNvPr id="45"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31</a:t>
            </a:fld>
            <a:endParaRPr lang="en-US" sz="1200" dirty="0"/>
          </a:p>
        </p:txBody>
      </p:sp>
    </p:spTree>
    <p:extLst>
      <p:ext uri="{BB962C8B-B14F-4D97-AF65-F5344CB8AC3E}">
        <p14:creationId xmlns:p14="http://schemas.microsoft.com/office/powerpoint/2010/main" val="261700879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rot="10800000"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4705" b="1" dirty="0">
              <a:solidFill>
                <a:srgbClr val="FFFFFF"/>
              </a:solidFill>
              <a:latin typeface="Segoe UI Light"/>
              <a:ea typeface="Segoe UI" pitchFamily="34" charset="0"/>
              <a:cs typeface="Segoe UI" pitchFamily="34" charset="0"/>
            </a:endParaRPr>
          </a:p>
        </p:txBody>
      </p:sp>
      <p:sp>
        <p:nvSpPr>
          <p:cNvPr id="5" name="Title 7"/>
          <p:cNvSpPr>
            <a:spLocks noGrp="1"/>
          </p:cNvSpPr>
          <p:nvPr>
            <p:ph type="title"/>
          </p:nvPr>
        </p:nvSpPr>
        <p:spPr>
          <a:xfrm>
            <a:off x="241184" y="331076"/>
            <a:ext cx="11950815" cy="1063847"/>
          </a:xfrm>
        </p:spPr>
        <p:txBody>
          <a:bodyPr/>
          <a:lstStyle/>
          <a:p>
            <a:r>
              <a:rPr lang="en-US" sz="4705" b="1" spc="0" dirty="0">
                <a:ln>
                  <a:noFill/>
                </a:ln>
                <a:solidFill>
                  <a:srgbClr val="FFFFFF"/>
                </a:solidFill>
                <a:latin typeface="Segoe UI Light"/>
                <a:ea typeface="Segoe UI" pitchFamily="34" charset="0"/>
              </a:rPr>
              <a:t>Portable across multiple platforms</a:t>
            </a:r>
            <a:br>
              <a:rPr lang="en-US" sz="4705" b="1" spc="0" dirty="0">
                <a:ln>
                  <a:noFill/>
                </a:ln>
                <a:solidFill>
                  <a:srgbClr val="FFFFFF"/>
                </a:solidFill>
                <a:latin typeface="Segoe UI Light"/>
                <a:ea typeface="Segoe UI" pitchFamily="34" charset="0"/>
              </a:rPr>
            </a:br>
            <a:endParaRPr lang="en-US" sz="2665" b="1" dirty="0">
              <a:solidFill>
                <a:schemeClr val="bg1"/>
              </a:solidFill>
            </a:endParaRPr>
          </a:p>
        </p:txBody>
      </p:sp>
      <p:grpSp>
        <p:nvGrpSpPr>
          <p:cNvPr id="6" name="Group 5"/>
          <p:cNvGrpSpPr/>
          <p:nvPr/>
        </p:nvGrpSpPr>
        <p:grpSpPr>
          <a:xfrm>
            <a:off x="552142" y="2094002"/>
            <a:ext cx="10888400" cy="4228677"/>
            <a:chOff x="421512" y="1533067"/>
            <a:chExt cx="10888400" cy="4228677"/>
          </a:xfrm>
        </p:grpSpPr>
        <p:grpSp>
          <p:nvGrpSpPr>
            <p:cNvPr id="7" name="Group 6"/>
            <p:cNvGrpSpPr/>
            <p:nvPr/>
          </p:nvGrpSpPr>
          <p:grpSpPr>
            <a:xfrm>
              <a:off x="574476" y="1545843"/>
              <a:ext cx="4713923" cy="3770655"/>
              <a:chOff x="1196911" y="1091941"/>
              <a:chExt cx="3536445" cy="2758588"/>
            </a:xfrm>
            <a:solidFill>
              <a:schemeClr val="bg1"/>
            </a:solidFill>
          </p:grpSpPr>
          <p:sp>
            <p:nvSpPr>
              <p:cNvPr id="44" name="Cube 43"/>
              <p:cNvSpPr/>
              <p:nvPr/>
            </p:nvSpPr>
            <p:spPr>
              <a:xfrm>
                <a:off x="1898341" y="1091941"/>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sp>
            <p:nvSpPr>
              <p:cNvPr id="45" name="Cube 44"/>
              <p:cNvSpPr/>
              <p:nvPr/>
            </p:nvSpPr>
            <p:spPr>
              <a:xfrm>
                <a:off x="1717358" y="1285892"/>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sp>
            <p:nvSpPr>
              <p:cNvPr id="46" name="Cube 45"/>
              <p:cNvSpPr/>
              <p:nvPr/>
            </p:nvSpPr>
            <p:spPr>
              <a:xfrm>
                <a:off x="1540208" y="1479843"/>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sp>
            <p:nvSpPr>
              <p:cNvPr id="47" name="Cube 46"/>
              <p:cNvSpPr/>
              <p:nvPr/>
            </p:nvSpPr>
            <p:spPr>
              <a:xfrm>
                <a:off x="1373517" y="1664269"/>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sp>
            <p:nvSpPr>
              <p:cNvPr id="48" name="Cube 47"/>
              <p:cNvSpPr/>
              <p:nvPr/>
            </p:nvSpPr>
            <p:spPr>
              <a:xfrm>
                <a:off x="1196911" y="1867746"/>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grpSp>
        <p:sp>
          <p:nvSpPr>
            <p:cNvPr id="8" name="Rectangle 67"/>
            <p:cNvSpPr>
              <a:spLocks noChangeArrowheads="1"/>
            </p:cNvSpPr>
            <p:nvPr/>
          </p:nvSpPr>
          <p:spPr bwMode="auto">
            <a:xfrm>
              <a:off x="684722" y="3059538"/>
              <a:ext cx="3022940" cy="4000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869" tIns="60934" rIns="121869" bIns="60934">
              <a:spAutoFit/>
            </a:bodyPr>
            <a:lstStyle/>
            <a:p>
              <a:pPr algn="ctr" defTabSz="896386">
                <a:lnSpc>
                  <a:spcPct val="90000"/>
                </a:lnSpc>
                <a:spcBef>
                  <a:spcPts val="800"/>
                </a:spcBef>
                <a:spcAft>
                  <a:spcPts val="400"/>
                </a:spcAft>
                <a:buClr>
                  <a:srgbClr val="F15D22"/>
                </a:buClr>
              </a:pPr>
              <a:r>
                <a:rPr lang="en-US" sz="1961" kern="0" dirty="0">
                  <a:solidFill>
                    <a:sysClr val="windowText" lastClr="000000"/>
                  </a:solidFill>
                </a:rPr>
                <a:t>R Server portfolio</a:t>
              </a:r>
              <a:endParaRPr lang="en-US" sz="1371" kern="0" dirty="0">
                <a:solidFill>
                  <a:sysClr val="windowText" lastClr="000000"/>
                </a:solidFill>
              </a:endParaRPr>
            </a:p>
          </p:txBody>
        </p:sp>
        <p:grpSp>
          <p:nvGrpSpPr>
            <p:cNvPr id="9" name="Group 8"/>
            <p:cNvGrpSpPr/>
            <p:nvPr/>
          </p:nvGrpSpPr>
          <p:grpSpPr>
            <a:xfrm>
              <a:off x="5156751" y="1533067"/>
              <a:ext cx="6153161" cy="782269"/>
              <a:chOff x="5460871" y="1596764"/>
              <a:chExt cx="6276545" cy="797955"/>
            </a:xfrm>
          </p:grpSpPr>
          <p:sp>
            <p:nvSpPr>
              <p:cNvPr id="40" name="Rectangle 67"/>
              <p:cNvSpPr>
                <a:spLocks noChangeArrowheads="1"/>
              </p:cNvSpPr>
              <p:nvPr/>
            </p:nvSpPr>
            <p:spPr bwMode="auto">
              <a:xfrm>
                <a:off x="5969752" y="1775948"/>
                <a:ext cx="2408883" cy="408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69" tIns="60934" rIns="121869" bIns="60934">
                <a:spAutoFit/>
              </a:bodyPr>
              <a:lstStyle/>
              <a:p>
                <a:pPr defTabSz="896386">
                  <a:lnSpc>
                    <a:spcPct val="90000"/>
                  </a:lnSpc>
                  <a:spcBef>
                    <a:spcPts val="800"/>
                  </a:spcBef>
                  <a:spcAft>
                    <a:spcPts val="400"/>
                  </a:spcAft>
                  <a:buClr>
                    <a:srgbClr val="F15D22"/>
                  </a:buClr>
                </a:pPr>
                <a:r>
                  <a:rPr lang="en-US" sz="1961" kern="0" dirty="0">
                    <a:solidFill>
                      <a:sysClr val="windowText" lastClr="000000"/>
                    </a:solidFill>
                  </a:rPr>
                  <a:t>Cloud</a:t>
                </a:r>
                <a:endParaRPr lang="en-US" sz="1371" kern="0" dirty="0">
                  <a:solidFill>
                    <a:sysClr val="windowText" lastClr="000000"/>
                  </a:solidFill>
                </a:endParaRPr>
              </a:p>
            </p:txBody>
          </p:sp>
          <p:cxnSp>
            <p:nvCxnSpPr>
              <p:cNvPr id="41" name="Straight Connector 40"/>
              <p:cNvCxnSpPr/>
              <p:nvPr/>
            </p:nvCxnSpPr>
            <p:spPr>
              <a:xfrm>
                <a:off x="5460871" y="1979967"/>
                <a:ext cx="485138"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42" name="Pentagon 41"/>
              <p:cNvSpPr/>
              <p:nvPr/>
            </p:nvSpPr>
            <p:spPr bwMode="auto">
              <a:xfrm flipH="1">
                <a:off x="9016733" y="1596764"/>
                <a:ext cx="2720683" cy="797955"/>
              </a:xfrm>
              <a:prstGeom prst="homePlate">
                <a:avLst>
                  <a:gd name="adj" fmla="val 14402"/>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Windows</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Linux</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HDInsight</a:t>
                </a:r>
              </a:p>
            </p:txBody>
          </p:sp>
          <p:cxnSp>
            <p:nvCxnSpPr>
              <p:cNvPr id="43" name="Straight Connector 42"/>
              <p:cNvCxnSpPr/>
              <p:nvPr/>
            </p:nvCxnSpPr>
            <p:spPr>
              <a:xfrm>
                <a:off x="6891454" y="1979967"/>
                <a:ext cx="2125279"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478244" y="3974022"/>
              <a:ext cx="6831666" cy="579418"/>
              <a:chOff x="4768759" y="4086665"/>
              <a:chExt cx="6968655" cy="591037"/>
            </a:xfrm>
          </p:grpSpPr>
          <p:sp>
            <p:nvSpPr>
              <p:cNvPr id="36" name="Pentagon 35"/>
              <p:cNvSpPr/>
              <p:nvPr/>
            </p:nvSpPr>
            <p:spPr bwMode="auto">
              <a:xfrm flipH="1">
                <a:off x="9016731" y="4086665"/>
                <a:ext cx="2720683" cy="591037"/>
              </a:xfrm>
              <a:prstGeom prst="homePlate">
                <a:avLst>
                  <a:gd name="adj" fmla="val 20266"/>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SQL Server 2016 EE</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SQL Server 2016 SE</a:t>
                </a:r>
              </a:p>
            </p:txBody>
          </p:sp>
          <p:cxnSp>
            <p:nvCxnSpPr>
              <p:cNvPr id="37" name="Straight Connector 36"/>
              <p:cNvCxnSpPr/>
              <p:nvPr/>
            </p:nvCxnSpPr>
            <p:spPr>
              <a:xfrm>
                <a:off x="4768759" y="4427115"/>
                <a:ext cx="1177250"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8" name="Rectangle 67"/>
              <p:cNvSpPr>
                <a:spLocks noChangeArrowheads="1"/>
              </p:cNvSpPr>
              <p:nvPr/>
            </p:nvSpPr>
            <p:spPr bwMode="auto">
              <a:xfrm>
                <a:off x="5987178" y="4223096"/>
                <a:ext cx="1204442" cy="408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869" tIns="60934" rIns="121869" bIns="60934">
                <a:spAutoFit/>
              </a:bodyPr>
              <a:lstStyle/>
              <a:p>
                <a:pPr defTabSz="896386">
                  <a:lnSpc>
                    <a:spcPct val="90000"/>
                  </a:lnSpc>
                  <a:spcBef>
                    <a:spcPts val="800"/>
                  </a:spcBef>
                  <a:spcAft>
                    <a:spcPts val="400"/>
                  </a:spcAft>
                  <a:buClr>
                    <a:srgbClr val="F15D22"/>
                  </a:buClr>
                </a:pPr>
                <a:r>
                  <a:rPr lang="en-US" sz="1961" kern="0" dirty="0">
                    <a:solidFill>
                      <a:sysClr val="windowText" lastClr="000000"/>
                    </a:solidFill>
                  </a:rPr>
                  <a:t>RDBMS</a:t>
                </a:r>
                <a:endParaRPr lang="en-US" sz="1371" kern="0" dirty="0">
                  <a:solidFill>
                    <a:sysClr val="windowText" lastClr="000000"/>
                  </a:solidFill>
                </a:endParaRPr>
              </a:p>
            </p:txBody>
          </p:sp>
          <p:cxnSp>
            <p:nvCxnSpPr>
              <p:cNvPr id="39" name="Straight Connector 38"/>
              <p:cNvCxnSpPr>
                <a:endCxn id="36" idx="3"/>
              </p:cNvCxnSpPr>
              <p:nvPr/>
            </p:nvCxnSpPr>
            <p:spPr>
              <a:xfrm flipV="1">
                <a:off x="7081024" y="4382184"/>
                <a:ext cx="1935707" cy="6852"/>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4230723" y="4653690"/>
              <a:ext cx="7079187" cy="662809"/>
              <a:chOff x="4516275" y="4690752"/>
              <a:chExt cx="7221139" cy="676100"/>
            </a:xfrm>
          </p:grpSpPr>
          <p:sp>
            <p:nvSpPr>
              <p:cNvPr id="32" name="Pentagon 31"/>
              <p:cNvSpPr/>
              <p:nvPr/>
            </p:nvSpPr>
            <p:spPr bwMode="auto">
              <a:xfrm flipH="1">
                <a:off x="9016731" y="4690752"/>
                <a:ext cx="2720683" cy="676100"/>
              </a:xfrm>
              <a:prstGeom prst="homePlate">
                <a:avLst>
                  <a:gd name="adj" fmla="val 20266"/>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Windows</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Linux (Ubuntu, SUSE, </a:t>
                </a:r>
                <a:r>
                  <a:rPr lang="en-US" sz="1568" kern="0" dirty="0" err="1">
                    <a:gradFill>
                      <a:gsLst>
                        <a:gs pos="0">
                          <a:srgbClr val="FFFFFF"/>
                        </a:gs>
                        <a:gs pos="100000">
                          <a:srgbClr val="FFFFFF"/>
                        </a:gs>
                      </a:gsLst>
                      <a:lin ang="5400000" scaled="0"/>
                    </a:gradFill>
                    <a:ea typeface="Segoe UI" pitchFamily="34" charset="0"/>
                    <a:cs typeface="Segoe UI" pitchFamily="34" charset="0"/>
                  </a:rPr>
                  <a:t>RedHat</a:t>
                </a:r>
                <a:r>
                  <a:rPr lang="en-US" sz="1568" kern="0" dirty="0">
                    <a:gradFill>
                      <a:gsLst>
                        <a:gs pos="0">
                          <a:srgbClr val="FFFFFF"/>
                        </a:gs>
                        <a:gs pos="100000">
                          <a:srgbClr val="FFFFFF"/>
                        </a:gs>
                      </a:gsLst>
                      <a:lin ang="5400000" scaled="0"/>
                    </a:gradFill>
                    <a:ea typeface="Segoe UI" pitchFamily="34" charset="0"/>
                    <a:cs typeface="Segoe UI" pitchFamily="34" charset="0"/>
                  </a:rPr>
                  <a:t>)</a:t>
                </a:r>
              </a:p>
            </p:txBody>
          </p:sp>
          <p:sp>
            <p:nvSpPr>
              <p:cNvPr id="33" name="Rectangle 125"/>
              <p:cNvSpPr>
                <a:spLocks noChangeArrowheads="1"/>
              </p:cNvSpPr>
              <p:nvPr/>
            </p:nvSpPr>
            <p:spPr bwMode="auto">
              <a:xfrm>
                <a:off x="5987178" y="4782251"/>
                <a:ext cx="3341355" cy="4080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69" tIns="60934" rIns="121869" bIns="60934">
                <a:spAutoFit/>
              </a:bodyPr>
              <a:lstStyle/>
              <a:p>
                <a:pPr defTabSz="896386">
                  <a:lnSpc>
                    <a:spcPct val="90000"/>
                  </a:lnSpc>
                  <a:spcBef>
                    <a:spcPts val="800"/>
                  </a:spcBef>
                  <a:spcAft>
                    <a:spcPts val="400"/>
                  </a:spcAft>
                  <a:buClr>
                    <a:srgbClr val="F15D22"/>
                  </a:buClr>
                </a:pPr>
                <a:r>
                  <a:rPr lang="en-US" sz="1961" kern="0" dirty="0">
                    <a:solidFill>
                      <a:sysClr val="windowText" lastClr="000000"/>
                    </a:solidFill>
                  </a:rPr>
                  <a:t>Desktops &amp;</a:t>
                </a:r>
                <a:r>
                  <a:rPr lang="en-US" sz="1371" kern="0" dirty="0">
                    <a:solidFill>
                      <a:sysClr val="windowText" lastClr="000000"/>
                    </a:solidFill>
                  </a:rPr>
                  <a:t> </a:t>
                </a:r>
                <a:r>
                  <a:rPr lang="en-US" sz="1961" kern="0" dirty="0">
                    <a:solidFill>
                      <a:sysClr val="windowText" lastClr="000000"/>
                    </a:solidFill>
                  </a:rPr>
                  <a:t>Servers</a:t>
                </a:r>
              </a:p>
            </p:txBody>
          </p:sp>
          <p:cxnSp>
            <p:nvCxnSpPr>
              <p:cNvPr id="34" name="Straight Connector 33"/>
              <p:cNvCxnSpPr/>
              <p:nvPr/>
            </p:nvCxnSpPr>
            <p:spPr>
              <a:xfrm flipV="1">
                <a:off x="4516275" y="4981105"/>
                <a:ext cx="1470903" cy="10332"/>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8396062" y="4985641"/>
                <a:ext cx="620669" cy="126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930580" y="2401186"/>
              <a:ext cx="6379331" cy="790733"/>
              <a:chOff x="5230166" y="2482291"/>
              <a:chExt cx="6507250" cy="806589"/>
            </a:xfrm>
          </p:grpSpPr>
          <p:cxnSp>
            <p:nvCxnSpPr>
              <p:cNvPr id="28" name="Straight Connector 27"/>
              <p:cNvCxnSpPr/>
              <p:nvPr/>
            </p:nvCxnSpPr>
            <p:spPr>
              <a:xfrm>
                <a:off x="5230166" y="2896429"/>
                <a:ext cx="715842"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Rectangle 158"/>
              <p:cNvSpPr>
                <a:spLocks noChangeArrowheads="1"/>
              </p:cNvSpPr>
              <p:nvPr/>
            </p:nvSpPr>
            <p:spPr bwMode="auto">
              <a:xfrm>
                <a:off x="5987178" y="2692411"/>
                <a:ext cx="2408884" cy="402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69" tIns="60934" rIns="121869" bIns="60934">
                <a:spAutoFit/>
              </a:bodyPr>
              <a:lstStyle/>
              <a:p>
                <a:pPr defTabSz="896386">
                  <a:lnSpc>
                    <a:spcPct val="90000"/>
                  </a:lnSpc>
                  <a:spcBef>
                    <a:spcPts val="800"/>
                  </a:spcBef>
                  <a:spcAft>
                    <a:spcPts val="400"/>
                  </a:spcAft>
                  <a:buClr>
                    <a:srgbClr val="F15D22"/>
                  </a:buClr>
                </a:pPr>
                <a:r>
                  <a:rPr lang="en-US" sz="1960" kern="0" dirty="0">
                    <a:solidFill>
                      <a:sysClr val="windowText" lastClr="000000"/>
                    </a:solidFill>
                  </a:rPr>
                  <a:t>Hadoop &amp; Spark </a:t>
                </a:r>
              </a:p>
            </p:txBody>
          </p:sp>
          <p:sp>
            <p:nvSpPr>
              <p:cNvPr id="30" name="Pentagon 29"/>
              <p:cNvSpPr/>
              <p:nvPr/>
            </p:nvSpPr>
            <p:spPr bwMode="auto">
              <a:xfrm flipH="1">
                <a:off x="9016733" y="2482291"/>
                <a:ext cx="2720683" cy="806589"/>
              </a:xfrm>
              <a:prstGeom prst="homePlate">
                <a:avLst>
                  <a:gd name="adj" fmla="val 14402"/>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Hortonworks</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Cloudera</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MapR</a:t>
                </a:r>
              </a:p>
            </p:txBody>
          </p:sp>
          <p:cxnSp>
            <p:nvCxnSpPr>
              <p:cNvPr id="31" name="Straight Connector 30"/>
              <p:cNvCxnSpPr>
                <a:cxnSpLocks/>
                <a:endCxn id="30" idx="3"/>
              </p:cNvCxnSpPr>
              <p:nvPr/>
            </p:nvCxnSpPr>
            <p:spPr>
              <a:xfrm flipV="1">
                <a:off x="8195593" y="2885586"/>
                <a:ext cx="821140" cy="10843"/>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680282" y="3291552"/>
              <a:ext cx="6629628" cy="579418"/>
              <a:chOff x="4974849" y="3334755"/>
              <a:chExt cx="6762566" cy="591037"/>
            </a:xfrm>
          </p:grpSpPr>
          <p:cxnSp>
            <p:nvCxnSpPr>
              <p:cNvPr id="24" name="Straight Connector 23"/>
              <p:cNvCxnSpPr/>
              <p:nvPr/>
            </p:nvCxnSpPr>
            <p:spPr>
              <a:xfrm>
                <a:off x="4974849" y="3625943"/>
                <a:ext cx="994903" cy="8661"/>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Rectangle 153"/>
              <p:cNvSpPr>
                <a:spLocks noChangeArrowheads="1"/>
              </p:cNvSpPr>
              <p:nvPr/>
            </p:nvSpPr>
            <p:spPr bwMode="auto">
              <a:xfrm>
                <a:off x="5987178" y="3426254"/>
                <a:ext cx="2408884" cy="408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69" tIns="60934" rIns="121869" bIns="60934">
                <a:spAutoFit/>
              </a:bodyPr>
              <a:lstStyle/>
              <a:p>
                <a:pPr defTabSz="896386">
                  <a:lnSpc>
                    <a:spcPct val="90000"/>
                  </a:lnSpc>
                  <a:spcBef>
                    <a:spcPts val="800"/>
                  </a:spcBef>
                  <a:spcAft>
                    <a:spcPts val="400"/>
                  </a:spcAft>
                  <a:buClr>
                    <a:srgbClr val="F15D22"/>
                  </a:buClr>
                </a:pPr>
                <a:r>
                  <a:rPr lang="en-US" sz="1961" kern="0" dirty="0">
                    <a:solidFill>
                      <a:sysClr val="windowText" lastClr="000000"/>
                    </a:solidFill>
                  </a:rPr>
                  <a:t>EDW</a:t>
                </a:r>
              </a:p>
            </p:txBody>
          </p:sp>
          <p:sp>
            <p:nvSpPr>
              <p:cNvPr id="26" name="Pentagon 25"/>
              <p:cNvSpPr/>
              <p:nvPr/>
            </p:nvSpPr>
            <p:spPr bwMode="auto">
              <a:xfrm flipH="1">
                <a:off x="9016732" y="3334755"/>
                <a:ext cx="2720683" cy="591037"/>
              </a:xfrm>
              <a:prstGeom prst="homePlate">
                <a:avLst>
                  <a:gd name="adj" fmla="val 19814"/>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SQL Server 2016</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Teradata Database</a:t>
                </a:r>
              </a:p>
            </p:txBody>
          </p:sp>
          <p:cxnSp>
            <p:nvCxnSpPr>
              <p:cNvPr id="27" name="Straight Connector 26"/>
              <p:cNvCxnSpPr/>
              <p:nvPr/>
            </p:nvCxnSpPr>
            <p:spPr>
              <a:xfrm flipV="1">
                <a:off x="6822265" y="3624853"/>
                <a:ext cx="2194468" cy="25225"/>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4" name="Group 84"/>
            <p:cNvGrpSpPr>
              <a:grpSpLocks/>
            </p:cNvGrpSpPr>
            <p:nvPr/>
          </p:nvGrpSpPr>
          <p:grpSpPr bwMode="auto">
            <a:xfrm>
              <a:off x="421512" y="3027786"/>
              <a:ext cx="3758134" cy="2733958"/>
              <a:chOff x="3015597" y="1913085"/>
              <a:chExt cx="2818850" cy="2051553"/>
            </a:xfrm>
          </p:grpSpPr>
          <p:sp>
            <p:nvSpPr>
              <p:cNvPr id="15" name="Cube 14"/>
              <p:cNvSpPr/>
              <p:nvPr/>
            </p:nvSpPr>
            <p:spPr>
              <a:xfrm>
                <a:off x="3015597" y="2300996"/>
                <a:ext cx="457200" cy="1663642"/>
              </a:xfrm>
              <a:prstGeom prst="cub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r>
                  <a:rPr lang="en-US" sz="1866" kern="0" dirty="0">
                    <a:solidFill>
                      <a:schemeClr val="lt1">
                        <a:alpha val="99000"/>
                      </a:schemeClr>
                    </a:solidFill>
                  </a:rPr>
                  <a:t>R+CRAN</a:t>
                </a:r>
              </a:p>
            </p:txBody>
          </p:sp>
          <p:sp>
            <p:nvSpPr>
              <p:cNvPr id="16" name="Cube 15"/>
              <p:cNvSpPr/>
              <p:nvPr/>
            </p:nvSpPr>
            <p:spPr>
              <a:xfrm>
                <a:off x="3415655" y="2300996"/>
                <a:ext cx="457200" cy="1663642"/>
              </a:xfrm>
              <a:prstGeom prst="cub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r>
                  <a:rPr lang="en-US" sz="1866" kern="0" dirty="0">
                    <a:solidFill>
                      <a:schemeClr val="lt1">
                        <a:alpha val="99000"/>
                      </a:schemeClr>
                    </a:solidFill>
                  </a:rPr>
                  <a:t>Microsoft R Client</a:t>
                </a:r>
              </a:p>
            </p:txBody>
          </p:sp>
          <p:sp>
            <p:nvSpPr>
              <p:cNvPr id="17" name="Cube 16"/>
              <p:cNvSpPr/>
              <p:nvPr/>
            </p:nvSpPr>
            <p:spPr>
              <a:xfrm>
                <a:off x="3829825" y="3497799"/>
                <a:ext cx="2004622"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defRPr/>
                </a:pPr>
                <a:r>
                  <a:rPr lang="en-US" sz="1866" kern="0" dirty="0" err="1">
                    <a:solidFill>
                      <a:schemeClr val="lt1">
                        <a:alpha val="99000"/>
                      </a:schemeClr>
                    </a:solidFill>
                  </a:rPr>
                  <a:t>ScaleR</a:t>
                </a:r>
                <a:endParaRPr lang="en-US" sz="1866" kern="0" dirty="0">
                  <a:solidFill>
                    <a:schemeClr val="lt1">
                      <a:alpha val="99000"/>
                    </a:schemeClr>
                  </a:solidFill>
                </a:endParaRPr>
              </a:p>
            </p:txBody>
          </p:sp>
          <p:sp>
            <p:nvSpPr>
              <p:cNvPr id="18" name="Cube 17"/>
              <p:cNvSpPr/>
              <p:nvPr/>
            </p:nvSpPr>
            <p:spPr>
              <a:xfrm>
                <a:off x="3825064" y="3105589"/>
                <a:ext cx="2004621"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defRPr/>
                </a:pPr>
                <a:r>
                  <a:rPr lang="en-US" sz="1866" kern="0" dirty="0" err="1">
                    <a:solidFill>
                      <a:schemeClr val="lt1">
                        <a:alpha val="99000"/>
                      </a:schemeClr>
                    </a:solidFill>
                  </a:rPr>
                  <a:t>ConnectR</a:t>
                </a:r>
                <a:endParaRPr lang="en-US" sz="1866" kern="0" dirty="0">
                  <a:solidFill>
                    <a:schemeClr val="lt1">
                      <a:alpha val="99000"/>
                    </a:schemeClr>
                  </a:solidFill>
                </a:endParaRPr>
              </a:p>
            </p:txBody>
          </p:sp>
          <p:sp>
            <p:nvSpPr>
              <p:cNvPr id="21" name="Cube 20"/>
              <p:cNvSpPr/>
              <p:nvPr/>
            </p:nvSpPr>
            <p:spPr>
              <a:xfrm>
                <a:off x="3825064" y="2700678"/>
                <a:ext cx="2004621"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defRPr/>
                </a:pPr>
                <a:r>
                  <a:rPr lang="en-US" sz="1866" kern="0" dirty="0" err="1">
                    <a:solidFill>
                      <a:schemeClr val="lt1">
                        <a:alpha val="99000"/>
                      </a:schemeClr>
                    </a:solidFill>
                  </a:rPr>
                  <a:t>DistributedR</a:t>
                </a:r>
                <a:endParaRPr lang="en-US" sz="1866" kern="0" dirty="0">
                  <a:solidFill>
                    <a:schemeClr val="lt1">
                      <a:alpha val="99000"/>
                    </a:schemeClr>
                  </a:solidFill>
                </a:endParaRPr>
              </a:p>
            </p:txBody>
          </p:sp>
          <p:sp>
            <p:nvSpPr>
              <p:cNvPr id="22" name="Cube 21"/>
              <p:cNvSpPr/>
              <p:nvPr/>
            </p:nvSpPr>
            <p:spPr>
              <a:xfrm>
                <a:off x="3829825" y="2300530"/>
                <a:ext cx="1999860" cy="457312"/>
              </a:xfrm>
              <a:prstGeom prst="cube">
                <a:avLst/>
              </a:prstGeom>
              <a:gradFill flip="none" rotWithShape="1">
                <a:gsLst>
                  <a:gs pos="0">
                    <a:schemeClr val="accent2"/>
                  </a:gs>
                  <a:gs pos="100000">
                    <a:schemeClr val="accent3"/>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defRPr/>
                </a:pPr>
                <a:r>
                  <a:rPr lang="en-US" sz="1866" kern="0" dirty="0">
                    <a:solidFill>
                      <a:schemeClr val="lt1">
                        <a:alpha val="99000"/>
                      </a:schemeClr>
                    </a:solidFill>
                  </a:rPr>
                  <a:t>Operationalization</a:t>
                </a:r>
              </a:p>
            </p:txBody>
          </p:sp>
          <p:sp>
            <p:nvSpPr>
              <p:cNvPr id="23" name="Cube 22"/>
              <p:cNvSpPr/>
              <p:nvPr/>
            </p:nvSpPr>
            <p:spPr>
              <a:xfrm>
                <a:off x="3015597" y="1913085"/>
                <a:ext cx="2814088" cy="457312"/>
              </a:xfrm>
              <a:prstGeom prst="cube">
                <a:avLst/>
              </a:prstGeom>
              <a:solidFill>
                <a:schemeClr val="bg1">
                  <a:lumMod val="85000"/>
                </a:schemeClr>
              </a:solidFill>
              <a:ln w="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r>
                  <a:rPr lang="en-US" sz="1765" kern="0" dirty="0">
                    <a:solidFill>
                      <a:schemeClr val="tx1"/>
                    </a:solidFill>
                  </a:rPr>
                  <a:t>R Server Technology</a:t>
                </a:r>
              </a:p>
            </p:txBody>
          </p:sp>
        </p:grpSp>
      </p:grpSp>
      <p:grpSp>
        <p:nvGrpSpPr>
          <p:cNvPr id="59" name="Group 58"/>
          <p:cNvGrpSpPr/>
          <p:nvPr/>
        </p:nvGrpSpPr>
        <p:grpSpPr>
          <a:xfrm>
            <a:off x="4543375" y="5844020"/>
            <a:ext cx="2981130" cy="800120"/>
            <a:chOff x="4543375" y="5844020"/>
            <a:chExt cx="2981130" cy="800120"/>
          </a:xfrm>
        </p:grpSpPr>
        <p:sp>
          <p:nvSpPr>
            <p:cNvPr id="4" name="Speech Bubble: Rectangle with Corners Rounded 3"/>
            <p:cNvSpPr/>
            <p:nvPr/>
          </p:nvSpPr>
          <p:spPr bwMode="auto">
            <a:xfrm>
              <a:off x="4585336" y="5844020"/>
              <a:ext cx="2704839" cy="775592"/>
            </a:xfrm>
            <a:prstGeom prst="wedgeRoundRectCallout">
              <a:avLst>
                <a:gd name="adj1" fmla="val -93394"/>
                <a:gd name="adj2" fmla="val -19453"/>
                <a:gd name="adj3" fmla="val 16667"/>
              </a:avLst>
            </a:prstGeom>
            <a:solidFill>
              <a:srgbClr val="008272"/>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58" name="Rectangle 57"/>
            <p:cNvSpPr/>
            <p:nvPr/>
          </p:nvSpPr>
          <p:spPr bwMode="auto">
            <a:xfrm>
              <a:off x="4543375" y="5879735"/>
              <a:ext cx="2981130" cy="76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b="1" dirty="0">
                  <a:solidFill>
                    <a:schemeClr val="bg1"/>
                  </a:solidFill>
                  <a:ea typeface="Segoe UI" pitchFamily="34" charset="0"/>
                  <a:cs typeface="Segoe UI" pitchFamily="34" charset="0"/>
                </a:rPr>
                <a:t>provides fully-parallelized analytics</a:t>
              </a:r>
            </a:p>
          </p:txBody>
        </p:sp>
      </p:grpSp>
      <p:grpSp>
        <p:nvGrpSpPr>
          <p:cNvPr id="57" name="Group 56"/>
          <p:cNvGrpSpPr/>
          <p:nvPr/>
        </p:nvGrpSpPr>
        <p:grpSpPr>
          <a:xfrm>
            <a:off x="4608874" y="5859909"/>
            <a:ext cx="3044072" cy="803606"/>
            <a:chOff x="4608874" y="5859909"/>
            <a:chExt cx="3044072" cy="803606"/>
          </a:xfrm>
        </p:grpSpPr>
        <p:sp>
          <p:nvSpPr>
            <p:cNvPr id="49" name="Speech Bubble: Rectangle with Corners Rounded 48"/>
            <p:cNvSpPr/>
            <p:nvPr/>
          </p:nvSpPr>
          <p:spPr bwMode="auto">
            <a:xfrm>
              <a:off x="4650989" y="5887923"/>
              <a:ext cx="2704839" cy="775592"/>
            </a:xfrm>
            <a:prstGeom prst="wedgeRoundRectCallout">
              <a:avLst>
                <a:gd name="adj1" fmla="val -94630"/>
                <a:gd name="adj2" fmla="val -87028"/>
                <a:gd name="adj3" fmla="val 16667"/>
              </a:avLst>
            </a:prstGeom>
            <a:solidFill>
              <a:srgbClr val="008272"/>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b="1" dirty="0">
                <a:solidFill>
                  <a:schemeClr val="bg1"/>
                </a:solidFill>
                <a:latin typeface="+mj-lt"/>
                <a:ea typeface="Segoe UI" pitchFamily="34" charset="0"/>
                <a:cs typeface="Segoe UI" pitchFamily="34" charset="0"/>
              </a:endParaRPr>
            </a:p>
          </p:txBody>
        </p:sp>
        <p:sp>
          <p:nvSpPr>
            <p:cNvPr id="56" name="Rectangle 55"/>
            <p:cNvSpPr/>
            <p:nvPr/>
          </p:nvSpPr>
          <p:spPr bwMode="auto">
            <a:xfrm>
              <a:off x="4608874" y="5859909"/>
              <a:ext cx="3044072" cy="7921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b="1" dirty="0">
                  <a:solidFill>
                    <a:schemeClr val="bg1"/>
                  </a:solidFill>
                  <a:ea typeface="Segoe UI" pitchFamily="34" charset="0"/>
                  <a:cs typeface="Segoe UI" pitchFamily="34" charset="0"/>
                </a:rPr>
                <a:t>high-speed and direct connectors to HDFS, Teradata, SAS and etc.</a:t>
              </a:r>
            </a:p>
          </p:txBody>
        </p:sp>
      </p:grpSp>
      <p:grpSp>
        <p:nvGrpSpPr>
          <p:cNvPr id="55" name="Group 54"/>
          <p:cNvGrpSpPr/>
          <p:nvPr/>
        </p:nvGrpSpPr>
        <p:grpSpPr>
          <a:xfrm>
            <a:off x="4591668" y="5899289"/>
            <a:ext cx="3094043" cy="813455"/>
            <a:chOff x="4591668" y="5899289"/>
            <a:chExt cx="3094043" cy="813455"/>
          </a:xfrm>
        </p:grpSpPr>
        <p:sp>
          <p:nvSpPr>
            <p:cNvPr id="51" name="Speech Bubble: Rectangle with Corners Rounded 50"/>
            <p:cNvSpPr/>
            <p:nvPr/>
          </p:nvSpPr>
          <p:spPr bwMode="auto">
            <a:xfrm>
              <a:off x="4719462" y="5937152"/>
              <a:ext cx="2704839" cy="775592"/>
            </a:xfrm>
            <a:prstGeom prst="wedgeRoundRectCallout">
              <a:avLst>
                <a:gd name="adj1" fmla="val -90095"/>
                <a:gd name="adj2" fmla="val -161792"/>
                <a:gd name="adj3" fmla="val 16667"/>
              </a:avLst>
            </a:prstGeom>
            <a:solidFill>
              <a:srgbClr val="008272"/>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b="1" dirty="0">
                <a:solidFill>
                  <a:schemeClr val="bg1"/>
                </a:solidFill>
                <a:latin typeface="+mj-lt"/>
                <a:ea typeface="Segoe UI" pitchFamily="34" charset="0"/>
                <a:cs typeface="Segoe UI" pitchFamily="34" charset="0"/>
              </a:endParaRPr>
            </a:p>
          </p:txBody>
        </p:sp>
        <p:sp>
          <p:nvSpPr>
            <p:cNvPr id="54" name="Rectangle 53"/>
            <p:cNvSpPr/>
            <p:nvPr/>
          </p:nvSpPr>
          <p:spPr bwMode="auto">
            <a:xfrm>
              <a:off x="4591668" y="5899289"/>
              <a:ext cx="3094043" cy="80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b="1" dirty="0">
                  <a:solidFill>
                    <a:schemeClr val="bg1"/>
                  </a:solidFill>
                  <a:ea typeface="Segoe UI" pitchFamily="34" charset="0"/>
                  <a:cs typeface="Segoe UI" pitchFamily="34" charset="0"/>
                </a:rPr>
                <a:t>includes distributed computing framework and cross-platform portability</a:t>
              </a:r>
            </a:p>
          </p:txBody>
        </p:sp>
      </p:grpSp>
      <p:grpSp>
        <p:nvGrpSpPr>
          <p:cNvPr id="53" name="Group 52"/>
          <p:cNvGrpSpPr/>
          <p:nvPr/>
        </p:nvGrpSpPr>
        <p:grpSpPr>
          <a:xfrm>
            <a:off x="4650989" y="5969574"/>
            <a:ext cx="3057823" cy="804454"/>
            <a:chOff x="4650989" y="5969574"/>
            <a:chExt cx="3057823" cy="804454"/>
          </a:xfrm>
        </p:grpSpPr>
        <p:sp>
          <p:nvSpPr>
            <p:cNvPr id="52" name="Speech Bubble: Rectangle with Corners Rounded 51"/>
            <p:cNvSpPr/>
            <p:nvPr/>
          </p:nvSpPr>
          <p:spPr bwMode="auto">
            <a:xfrm>
              <a:off x="4786271" y="5980064"/>
              <a:ext cx="2704839" cy="775592"/>
            </a:xfrm>
            <a:prstGeom prst="wedgeRoundRectCallout">
              <a:avLst>
                <a:gd name="adj1" fmla="val -82262"/>
                <a:gd name="adj2" fmla="val -236556"/>
                <a:gd name="adj3" fmla="val 16667"/>
              </a:avLst>
            </a:prstGeom>
            <a:solidFill>
              <a:srgbClr val="008272"/>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b="1" dirty="0">
                <a:solidFill>
                  <a:schemeClr val="bg1"/>
                </a:solidFill>
                <a:latin typeface="+mj-lt"/>
                <a:ea typeface="Segoe UI" pitchFamily="34" charset="0"/>
                <a:cs typeface="Segoe UI" pitchFamily="34" charset="0"/>
              </a:endParaRPr>
            </a:p>
          </p:txBody>
        </p:sp>
        <p:sp>
          <p:nvSpPr>
            <p:cNvPr id="20" name="Rectangle 19"/>
            <p:cNvSpPr/>
            <p:nvPr/>
          </p:nvSpPr>
          <p:spPr bwMode="auto">
            <a:xfrm>
              <a:off x="4650989" y="5969574"/>
              <a:ext cx="3057823" cy="804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b="1" dirty="0">
                  <a:solidFill>
                    <a:schemeClr val="bg1"/>
                  </a:solidFill>
                  <a:ea typeface="Segoe UI" pitchFamily="34" charset="0"/>
                  <a:cs typeface="Segoe UI" pitchFamily="34" charset="0"/>
                </a:rPr>
                <a:t>“</a:t>
              </a:r>
              <a:r>
                <a:rPr lang="en-US" sz="1400" b="1" dirty="0" err="1">
                  <a:solidFill>
                    <a:schemeClr val="bg1"/>
                  </a:solidFill>
                  <a:ea typeface="Segoe UI" pitchFamily="34" charset="0"/>
                  <a:cs typeface="Segoe UI" pitchFamily="34" charset="0"/>
                </a:rPr>
                <a:t>mrsdeploy</a:t>
              </a:r>
              <a:r>
                <a:rPr lang="en-US" sz="1400" b="1" dirty="0">
                  <a:solidFill>
                    <a:schemeClr val="bg1"/>
                  </a:solidFill>
                  <a:ea typeface="Segoe UI" pitchFamily="34" charset="0"/>
                  <a:cs typeface="Segoe UI" pitchFamily="34" charset="0"/>
                </a:rPr>
                <a:t>” establishes remote execution and publishes &amp; manages web services</a:t>
              </a:r>
            </a:p>
          </p:txBody>
        </p:sp>
      </p:grpSp>
      <p:sp>
        <p:nvSpPr>
          <p:cNvPr id="60"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32</a:t>
            </a:fld>
            <a:endParaRPr lang="en-US" sz="1200" dirty="0"/>
          </a:p>
        </p:txBody>
      </p:sp>
    </p:spTree>
    <p:extLst>
      <p:ext uri="{BB962C8B-B14F-4D97-AF65-F5344CB8AC3E}">
        <p14:creationId xmlns:p14="http://schemas.microsoft.com/office/powerpoint/2010/main" val="8684638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9"/>
                                        </p:tgtEl>
                                        <p:attrNameLst>
                                          <p:attrName>style.visibility</p:attrName>
                                        </p:attrNameLst>
                                      </p:cBhvr>
                                      <p:to>
                                        <p:strVal val="hidden"/>
                                      </p:to>
                                    </p:set>
                                  </p:childTnLst>
                                </p:cTn>
                              </p:par>
                              <p:par>
                                <p:cTn id="12" presetID="22" presetClass="entr" presetSubtype="8" fill="hold" nodeType="with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wipe(left)">
                                      <p:cBhvr>
                                        <p:cTn id="14" dur="500"/>
                                        <p:tgtEl>
                                          <p:spTgt spid="5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par>
                                <p:cTn id="20" presetID="1" presetClass="exit" presetSubtype="0" fill="hold" nodeType="withEffect">
                                  <p:stCondLst>
                                    <p:cond delay="0"/>
                                  </p:stCondLst>
                                  <p:childTnLst>
                                    <p:set>
                                      <p:cBhvr>
                                        <p:cTn id="21" dur="1" fill="hold">
                                          <p:stCondLst>
                                            <p:cond delay="0"/>
                                          </p:stCondLst>
                                        </p:cTn>
                                        <p:tgtEl>
                                          <p:spTgt spid="5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wipe(left)">
                                      <p:cBhvr>
                                        <p:cTn id="26" dur="500"/>
                                        <p:tgtEl>
                                          <p:spTgt spid="53"/>
                                        </p:tgtEl>
                                      </p:cBhvr>
                                    </p:animEffect>
                                  </p:childTnLst>
                                </p:cTn>
                              </p:par>
                              <p:par>
                                <p:cTn id="27" presetID="1" presetClass="exit" presetSubtype="0" fill="hold" nodeType="withEffect">
                                  <p:stCondLst>
                                    <p:cond delay="0"/>
                                  </p:stCondLst>
                                  <p:childTnLst>
                                    <p:set>
                                      <p:cBhvr>
                                        <p:cTn id="28"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rot="10800000"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4705" b="1" dirty="0">
              <a:solidFill>
                <a:srgbClr val="FFFFFF"/>
              </a:solidFill>
              <a:latin typeface="Segoe UI Light"/>
              <a:ea typeface="Segoe UI" pitchFamily="34" charset="0"/>
              <a:cs typeface="Segoe UI" pitchFamily="34" charset="0"/>
            </a:endParaRPr>
          </a:p>
        </p:txBody>
      </p:sp>
      <p:sp>
        <p:nvSpPr>
          <p:cNvPr id="5" name="Title 7"/>
          <p:cNvSpPr>
            <a:spLocks noGrp="1"/>
          </p:cNvSpPr>
          <p:nvPr>
            <p:ph type="title"/>
          </p:nvPr>
        </p:nvSpPr>
        <p:spPr>
          <a:xfrm>
            <a:off x="241184" y="331076"/>
            <a:ext cx="11950815" cy="1063847"/>
          </a:xfrm>
        </p:spPr>
        <p:txBody>
          <a:bodyPr/>
          <a:lstStyle/>
          <a:p>
            <a:r>
              <a:rPr lang="en-US" sz="4705" b="1" spc="0" dirty="0" err="1">
                <a:ln>
                  <a:noFill/>
                </a:ln>
                <a:solidFill>
                  <a:srgbClr val="FFFFFF"/>
                </a:solidFill>
                <a:latin typeface="Courier New" panose="02070309020205020404" pitchFamily="49" charset="0"/>
                <a:ea typeface="Segoe UI" pitchFamily="34" charset="0"/>
                <a:cs typeface="Courier New" panose="02070309020205020404" pitchFamily="49" charset="0"/>
              </a:rPr>
              <a:t>ScaleR</a:t>
            </a:r>
            <a:r>
              <a:rPr lang="en-US" sz="4705" b="1" spc="0" dirty="0">
                <a:ln>
                  <a:noFill/>
                </a:ln>
                <a:solidFill>
                  <a:srgbClr val="FFFFFF"/>
                </a:solidFill>
                <a:latin typeface="Segoe UI Light"/>
              </a:rPr>
              <a:t>: </a:t>
            </a:r>
            <a:r>
              <a:rPr lang="en-US" sz="4705" b="1" spc="0" dirty="0">
                <a:ln>
                  <a:noFill/>
                </a:ln>
                <a:solidFill>
                  <a:srgbClr val="FFFFFF"/>
                </a:solidFill>
                <a:latin typeface="Segoe UI Light"/>
                <a:ea typeface="Segoe UI" pitchFamily="34" charset="0"/>
              </a:rPr>
              <a:t>parallel + Big Data</a:t>
            </a:r>
            <a:br>
              <a:rPr lang="en-US" sz="4705" b="1" spc="0" dirty="0">
                <a:ln>
                  <a:noFill/>
                </a:ln>
                <a:solidFill>
                  <a:srgbClr val="FFFFFF"/>
                </a:solidFill>
                <a:latin typeface="Segoe UI Light"/>
                <a:ea typeface="Segoe UI" pitchFamily="34" charset="0"/>
              </a:rPr>
            </a:br>
            <a:endParaRPr lang="en-US" sz="2665" b="1" dirty="0">
              <a:solidFill>
                <a:schemeClr val="bg1"/>
              </a:solidFill>
            </a:endParaRPr>
          </a:p>
        </p:txBody>
      </p:sp>
      <p:grpSp>
        <p:nvGrpSpPr>
          <p:cNvPr id="49" name="Group 48"/>
          <p:cNvGrpSpPr/>
          <p:nvPr/>
        </p:nvGrpSpPr>
        <p:grpSpPr>
          <a:xfrm>
            <a:off x="69669" y="1480457"/>
            <a:ext cx="12052662" cy="4963886"/>
            <a:chOff x="179361" y="1474979"/>
            <a:chExt cx="11745720" cy="4669948"/>
          </a:xfrm>
        </p:grpSpPr>
        <p:pic>
          <p:nvPicPr>
            <p:cNvPr id="50" name="Picture 49"/>
            <p:cNvPicPr>
              <a:picLocks noChangeAspect="1"/>
            </p:cNvPicPr>
            <p:nvPr/>
          </p:nvPicPr>
          <p:blipFill>
            <a:blip r:embed="rId3"/>
            <a:stretch>
              <a:fillRect/>
            </a:stretch>
          </p:blipFill>
          <p:spPr>
            <a:xfrm>
              <a:off x="6293789" y="2711639"/>
              <a:ext cx="3265283" cy="2260582"/>
            </a:xfrm>
            <a:prstGeom prst="rect">
              <a:avLst/>
            </a:prstGeom>
          </p:spPr>
        </p:pic>
        <p:pic>
          <p:nvPicPr>
            <p:cNvPr id="51" name="Picture 50"/>
            <p:cNvPicPr>
              <a:picLocks noChangeAspect="1"/>
            </p:cNvPicPr>
            <p:nvPr/>
          </p:nvPicPr>
          <p:blipFill>
            <a:blip r:embed="rId4"/>
            <a:stretch>
              <a:fillRect/>
            </a:stretch>
          </p:blipFill>
          <p:spPr>
            <a:xfrm>
              <a:off x="179361" y="1474979"/>
              <a:ext cx="5959008" cy="3208698"/>
            </a:xfrm>
            <a:prstGeom prst="rect">
              <a:avLst/>
            </a:prstGeom>
          </p:spPr>
        </p:pic>
        <p:sp>
          <p:nvSpPr>
            <p:cNvPr id="52" name="Bent-Up Arrow 51"/>
            <p:cNvSpPr/>
            <p:nvPr/>
          </p:nvSpPr>
          <p:spPr>
            <a:xfrm rot="10800000" flipH="1">
              <a:off x="6451487" y="1827698"/>
              <a:ext cx="778557" cy="68570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 name="Bent-Up Arrow 52"/>
            <p:cNvSpPr/>
            <p:nvPr/>
          </p:nvSpPr>
          <p:spPr>
            <a:xfrm rot="16200000" flipH="1" flipV="1">
              <a:off x="8153391" y="5108524"/>
              <a:ext cx="605380" cy="64321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 name="TextBox 53"/>
            <p:cNvSpPr txBox="1"/>
            <p:nvPr/>
          </p:nvSpPr>
          <p:spPr>
            <a:xfrm>
              <a:off x="353854" y="4889150"/>
              <a:ext cx="5862224" cy="550147"/>
            </a:xfrm>
            <a:prstGeom prst="rect">
              <a:avLst/>
            </a:prstGeom>
            <a:noFill/>
          </p:spPr>
          <p:txBody>
            <a:bodyPr wrap="square" rtlCol="0">
              <a:spAutoFit/>
            </a:bodyPr>
            <a:lstStyle/>
            <a:p>
              <a:pPr lvl="0">
                <a:defRPr/>
              </a:pPr>
              <a:r>
                <a:rPr kumimoji="0" lang="en-GB" sz="1568" b="0" i="0" u="none" strike="noStrike" kern="0" cap="none" spc="0" normalizeH="0" baseline="0" noProof="0" dirty="0">
                  <a:ln>
                    <a:noFill/>
                  </a:ln>
                  <a:solidFill>
                    <a:srgbClr val="FF0000"/>
                  </a:solidFill>
                  <a:effectLst/>
                  <a:uLnTx/>
                  <a:uFillTx/>
                </a:rPr>
                <a:t>Stream data into blocks</a:t>
              </a:r>
              <a:r>
                <a:rPr lang="en-GB" sz="1568" kern="0" dirty="0">
                  <a:solidFill>
                    <a:sysClr val="windowText" lastClr="000000"/>
                  </a:solidFill>
                </a:rPr>
                <a:t> from sources: </a:t>
              </a:r>
              <a:r>
                <a:rPr lang="en-US" sz="1600" dirty="0">
                  <a:solidFill>
                    <a:schemeClr val="tx1">
                      <a:lumMod val="75000"/>
                      <a:lumOff val="25000"/>
                    </a:schemeClr>
                  </a:solidFill>
                </a:rPr>
                <a:t>Hive tables, CSV, Parquet, XDF</a:t>
              </a:r>
              <a:r>
                <a:rPr lang="en-US" sz="1600">
                  <a:solidFill>
                    <a:schemeClr val="tx1">
                      <a:lumMod val="75000"/>
                      <a:lumOff val="25000"/>
                    </a:schemeClr>
                  </a:solidFill>
                </a:rPr>
                <a:t>, ODBC </a:t>
              </a:r>
              <a:r>
                <a:rPr lang="en-US" sz="1600" dirty="0">
                  <a:solidFill>
                    <a:schemeClr val="tx1">
                      <a:lumMod val="75000"/>
                      <a:lumOff val="25000"/>
                    </a:schemeClr>
                  </a:solidFill>
                </a:rPr>
                <a:t>and SQL Server.</a:t>
              </a:r>
              <a:r>
                <a:rPr lang="en-GB" sz="1568" kern="0" dirty="0">
                  <a:solidFill>
                    <a:sysClr val="windowText" lastClr="000000"/>
                  </a:solidFill>
                </a:rPr>
                <a:t> </a:t>
              </a:r>
              <a:endParaRPr kumimoji="0" lang="en-GB" sz="1568" b="0"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7406282" y="1747113"/>
              <a:ext cx="2742811" cy="81466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568" b="0" i="0" u="none" strike="noStrike" kern="0" cap="none" spc="0" normalizeH="0" baseline="0" noProof="0" dirty="0">
                  <a:ln>
                    <a:noFill/>
                  </a:ln>
                  <a:solidFill>
                    <a:sysClr val="windowText" lastClr="000000"/>
                  </a:solidFill>
                  <a:effectLst/>
                  <a:uLnTx/>
                  <a:uFillTx/>
                </a:rPr>
                <a:t>Our ScaleR algorithms work inside multiple cores / nodes </a:t>
              </a:r>
              <a:r>
                <a:rPr kumimoji="0" lang="en-GB" sz="1568" b="0" i="0" u="none" strike="noStrike" kern="0" cap="none" spc="0" normalizeH="0" baseline="0" noProof="0" dirty="0">
                  <a:ln>
                    <a:noFill/>
                  </a:ln>
                  <a:solidFill>
                    <a:srgbClr val="FF0000"/>
                  </a:solidFill>
                  <a:effectLst/>
                  <a:uLnTx/>
                  <a:uFillTx/>
                </a:rPr>
                <a:t>in parallel </a:t>
              </a:r>
              <a:r>
                <a:rPr kumimoji="0" lang="en-GB" sz="1568" b="0" i="0" u="none" strike="noStrike" kern="0" cap="none" spc="0" normalizeH="0" baseline="0" noProof="0" dirty="0">
                  <a:ln>
                    <a:noFill/>
                  </a:ln>
                  <a:solidFill>
                    <a:sysClr val="windowText" lastClr="000000"/>
                  </a:solidFill>
                  <a:effectLst/>
                  <a:uLnTx/>
                  <a:uFillTx/>
                </a:rPr>
                <a:t>at high speed </a:t>
              </a:r>
            </a:p>
          </p:txBody>
        </p:sp>
        <p:sp>
          <p:nvSpPr>
            <p:cNvPr id="56" name="TextBox 55"/>
            <p:cNvSpPr txBox="1"/>
            <p:nvPr/>
          </p:nvSpPr>
          <p:spPr>
            <a:xfrm>
              <a:off x="9029892" y="5088884"/>
              <a:ext cx="2895189" cy="105604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568" b="0" i="0" u="none" strike="noStrike" kern="0" cap="none" spc="0" normalizeH="0" baseline="0" noProof="0" dirty="0">
                  <a:ln>
                    <a:noFill/>
                  </a:ln>
                  <a:solidFill>
                    <a:sysClr val="windowText" lastClr="000000"/>
                  </a:solidFill>
                  <a:effectLst/>
                  <a:uLnTx/>
                  <a:uFillTx/>
                </a:rPr>
                <a:t>Interim results are collected and combined analytically to produce the output on the entire data set</a:t>
              </a:r>
            </a:p>
          </p:txBody>
        </p:sp>
        <p:sp>
          <p:nvSpPr>
            <p:cNvPr id="57" name="Rectangle 56"/>
            <p:cNvSpPr/>
            <p:nvPr/>
          </p:nvSpPr>
          <p:spPr>
            <a:xfrm>
              <a:off x="353854" y="5571647"/>
              <a:ext cx="5862224" cy="57328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568" b="0" i="0" u="none" strike="noStrike" kern="0" cap="none" spc="0" normalizeH="0" baseline="0" noProof="0" dirty="0">
                  <a:ln>
                    <a:noFill/>
                  </a:ln>
                  <a:solidFill>
                    <a:srgbClr val="FF0000"/>
                  </a:solidFill>
                  <a:effectLst/>
                  <a:uLnTx/>
                  <a:uFillTx/>
                </a:rPr>
                <a:t>XDF file format </a:t>
              </a:r>
              <a:r>
                <a:rPr kumimoji="0" lang="en-GB" sz="1568" b="0" i="0" u="none" strike="noStrike" kern="0" cap="none" spc="0" normalizeH="0" baseline="0" noProof="0" dirty="0">
                  <a:ln>
                    <a:noFill/>
                  </a:ln>
                  <a:solidFill>
                    <a:sysClr val="windowText" lastClr="000000"/>
                  </a:solidFill>
                  <a:effectLst/>
                  <a:uLnTx/>
                  <a:uFillTx/>
                </a:rPr>
                <a:t>is optimised to work with the ScaleR library and significantly speeds up iterative algorithm processing.  </a:t>
              </a:r>
            </a:p>
          </p:txBody>
        </p:sp>
      </p:grpSp>
      <p:sp>
        <p:nvSpPr>
          <p:cNvPr id="13"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33</a:t>
            </a:fld>
            <a:endParaRPr lang="en-US" sz="1200" dirty="0"/>
          </a:p>
        </p:txBody>
      </p:sp>
    </p:spTree>
    <p:extLst>
      <p:ext uri="{BB962C8B-B14F-4D97-AF65-F5344CB8AC3E}">
        <p14:creationId xmlns:p14="http://schemas.microsoft.com/office/powerpoint/2010/main" val="333906801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024531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400" b="1" spc="0" dirty="0">
                <a:ln>
                  <a:noFill/>
                </a:ln>
                <a:solidFill>
                  <a:srgbClr val="FFFFFF"/>
                </a:solidFill>
                <a:ea typeface="Segoe UI" pitchFamily="34" charset="0"/>
              </a:rPr>
              <a:t>Write Once - Deploy Anywhere</a:t>
            </a:r>
            <a:endParaRPr lang="en-US" sz="4705" b="1" dirty="0">
              <a:solidFill>
                <a:schemeClr val="bg1"/>
              </a:solidFill>
            </a:endParaRPr>
          </a:p>
        </p:txBody>
      </p:sp>
      <p:sp>
        <p:nvSpPr>
          <p:cNvPr id="40" name="Rectangle 39"/>
          <p:cNvSpPr/>
          <p:nvPr/>
        </p:nvSpPr>
        <p:spPr>
          <a:xfrm>
            <a:off x="426720" y="1461784"/>
            <a:ext cx="11178434" cy="707886"/>
          </a:xfrm>
          <a:prstGeom prst="rect">
            <a:avLst/>
          </a:prstGeom>
        </p:spPr>
        <p:txBody>
          <a:bodyPr wrap="square">
            <a:spAutoFit/>
          </a:bodyPr>
          <a:lstStyle/>
          <a:p>
            <a:pPr defTabSz="932597"/>
            <a:r>
              <a:rPr lang="en-GB" sz="2000" kern="0" dirty="0">
                <a:solidFill>
                  <a:sysClr val="windowText" lastClr="000000"/>
                </a:solidFill>
              </a:rPr>
              <a:t>ScaleR models can be deployed </a:t>
            </a:r>
            <a:r>
              <a:rPr lang="en-GB" sz="2000" kern="0" dirty="0">
                <a:solidFill>
                  <a:srgbClr val="FF0000"/>
                </a:solidFill>
              </a:rPr>
              <a:t>from a server or edge node to run in Spark</a:t>
            </a:r>
            <a:r>
              <a:rPr lang="en-GB" sz="2000" kern="0" dirty="0">
                <a:solidFill>
                  <a:schemeClr val="accent2"/>
                </a:solidFill>
              </a:rPr>
              <a:t>/Hadoop</a:t>
            </a:r>
            <a:r>
              <a:rPr lang="en-GB" sz="2000" kern="0" dirty="0">
                <a:solidFill>
                  <a:srgbClr val="FF0000"/>
                </a:solidFill>
              </a:rPr>
              <a:t> </a:t>
            </a:r>
            <a:r>
              <a:rPr lang="en-GB" sz="2000" kern="0" dirty="0">
                <a:solidFill>
                  <a:sysClr val="windowText" lastClr="000000"/>
                </a:solidFill>
              </a:rPr>
              <a:t>without any functional R model re-coding. </a:t>
            </a:r>
          </a:p>
        </p:txBody>
      </p:sp>
      <p:grpSp>
        <p:nvGrpSpPr>
          <p:cNvPr id="4" name="Group 3"/>
          <p:cNvGrpSpPr/>
          <p:nvPr/>
        </p:nvGrpSpPr>
        <p:grpSpPr>
          <a:xfrm>
            <a:off x="63062" y="2160631"/>
            <a:ext cx="11784726" cy="4482259"/>
            <a:chOff x="883" y="2160739"/>
            <a:chExt cx="12174130" cy="4522388"/>
          </a:xfrm>
        </p:grpSpPr>
        <p:sp>
          <p:nvSpPr>
            <p:cNvPr id="87" name="Pentagon 86"/>
            <p:cNvSpPr/>
            <p:nvPr/>
          </p:nvSpPr>
          <p:spPr bwMode="auto">
            <a:xfrm>
              <a:off x="39788" y="2918382"/>
              <a:ext cx="1916077" cy="1420035"/>
            </a:xfrm>
            <a:prstGeom prst="homePlate">
              <a:avLst>
                <a:gd name="adj"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Content Placeholder 6"/>
            <p:cNvSpPr txBox="1">
              <a:spLocks/>
            </p:cNvSpPr>
            <p:nvPr/>
          </p:nvSpPr>
          <p:spPr bwMode="auto">
            <a:xfrm>
              <a:off x="7161635" y="2471272"/>
              <a:ext cx="5013378" cy="2099457"/>
            </a:xfrm>
            <a:prstGeom prst="rect">
              <a:avLst/>
            </a:prstGeom>
            <a:noFill/>
            <a:ln>
              <a:solidFill>
                <a:schemeClr val="accent1"/>
              </a:solid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182880" tIns="146304" rIns="182880" bIns="146304" numCol="1" anchor="t" anchorCtr="0" compatLnSpc="1">
              <a:prstTxWarp prst="textNoShape">
                <a:avLst/>
              </a:prstTxWarp>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GB" sz="1099" b="1" dirty="0">
                  <a:solidFill>
                    <a:schemeClr val="tx1"/>
                  </a:solidFill>
                  <a:latin typeface="+mn-lt"/>
                  <a:cs typeface="Courier New" panose="02070309020205020404" pitchFamily="49" charset="0"/>
                </a:rPr>
                <a:t>### SETUP SPARK/HADOOP ENVIRONMENT VARIABLES ###</a:t>
              </a:r>
            </a:p>
            <a:p>
              <a:pPr marL="0" indent="0">
                <a:buNone/>
              </a:pPr>
              <a:r>
                <a:rPr lang="en-GB" sz="1099" b="1" dirty="0">
                  <a:solidFill>
                    <a:srgbClr val="FF0000"/>
                  </a:solidFill>
                  <a:latin typeface="+mn-lt"/>
                  <a:cs typeface="Courier New" panose="02070309020205020404" pitchFamily="49" charset="0"/>
                </a:rPr>
                <a:t>mySparkCC &lt;- </a:t>
              </a:r>
              <a:r>
                <a:rPr lang="en-GB" sz="1099" b="1" dirty="0" err="1">
                  <a:solidFill>
                    <a:srgbClr val="FF0000"/>
                  </a:solidFill>
                  <a:latin typeface="+mn-lt"/>
                  <a:cs typeface="Courier New" panose="02070309020205020404" pitchFamily="49" charset="0"/>
                </a:rPr>
                <a:t>RxSpark</a:t>
              </a:r>
              <a:r>
                <a:rPr lang="en-GB" sz="1099" b="1" dirty="0">
                  <a:solidFill>
                    <a:srgbClr val="FF0000"/>
                  </a:solidFill>
                  <a:latin typeface="+mn-lt"/>
                  <a:cs typeface="Courier New" panose="02070309020205020404" pitchFamily="49" charset="0"/>
                </a:rPr>
                <a:t>()                  </a:t>
              </a:r>
              <a:r>
                <a:rPr lang="en-GB" sz="1099" b="1" dirty="0" err="1">
                  <a:solidFill>
                    <a:schemeClr val="accent2"/>
                  </a:solidFill>
                  <a:latin typeface="+mn-lt"/>
                  <a:cs typeface="Courier New" panose="02070309020205020404" pitchFamily="49" charset="0"/>
                </a:rPr>
                <a:t>myHadoopCC</a:t>
              </a:r>
              <a:r>
                <a:rPr lang="en-GB" sz="1099" b="1" dirty="0">
                  <a:solidFill>
                    <a:schemeClr val="accent2"/>
                  </a:solidFill>
                  <a:latin typeface="+mn-lt"/>
                  <a:cs typeface="Courier New" panose="02070309020205020404" pitchFamily="49" charset="0"/>
                </a:rPr>
                <a:t> &lt;- </a:t>
              </a:r>
              <a:r>
                <a:rPr lang="en-GB" sz="1099" b="1" dirty="0" err="1">
                  <a:solidFill>
                    <a:schemeClr val="accent2"/>
                  </a:solidFill>
                  <a:latin typeface="+mn-lt"/>
                  <a:cs typeface="Courier New" panose="02070309020205020404" pitchFamily="49" charset="0"/>
                </a:rPr>
                <a:t>RxHadoopMR</a:t>
              </a:r>
              <a:r>
                <a:rPr lang="en-GB" sz="1099" b="1" dirty="0">
                  <a:solidFill>
                    <a:schemeClr val="accent2"/>
                  </a:solidFill>
                  <a:latin typeface="+mn-lt"/>
                  <a:cs typeface="Courier New" panose="02070309020205020404" pitchFamily="49" charset="0"/>
                </a:rPr>
                <a:t>()</a:t>
              </a:r>
            </a:p>
            <a:p>
              <a:pPr marL="0" indent="0">
                <a:buNone/>
              </a:pPr>
              <a:endParaRPr lang="en-GB" sz="1099" b="1" dirty="0">
                <a:solidFill>
                  <a:schemeClr val="tx1"/>
                </a:solidFill>
                <a:latin typeface="+mn-lt"/>
                <a:cs typeface="Courier New" panose="02070309020205020404" pitchFamily="49" charset="0"/>
              </a:endParaRPr>
            </a:p>
            <a:p>
              <a:pPr marL="0" indent="0">
                <a:buNone/>
              </a:pPr>
              <a:r>
                <a:rPr lang="en-GB" sz="1099" b="1" dirty="0">
                  <a:solidFill>
                    <a:schemeClr val="tx1"/>
                  </a:solidFill>
                  <a:latin typeface="+mn-lt"/>
                  <a:cs typeface="Courier New" panose="02070309020205020404" pitchFamily="49" charset="0"/>
                </a:rPr>
                <a:t>### HADOOP COMPUTE CONTEXT ###</a:t>
              </a:r>
            </a:p>
            <a:p>
              <a:pPr marL="0" indent="0">
                <a:buNone/>
              </a:pPr>
              <a:r>
                <a:rPr lang="en-GB" sz="1099" b="1" dirty="0" err="1">
                  <a:solidFill>
                    <a:srgbClr val="FF0000"/>
                  </a:solidFill>
                  <a:latin typeface="+mn-lt"/>
                  <a:cs typeface="Courier New" panose="02070309020205020404" pitchFamily="49" charset="0"/>
                </a:rPr>
                <a:t>rxSetComputeContext</a:t>
              </a:r>
              <a:r>
                <a:rPr lang="en-GB" sz="1099" b="1" dirty="0">
                  <a:solidFill>
                    <a:srgbClr val="FF0000"/>
                  </a:solidFill>
                  <a:latin typeface="+mn-lt"/>
                  <a:cs typeface="Courier New" panose="02070309020205020404" pitchFamily="49" charset="0"/>
                </a:rPr>
                <a:t>(</a:t>
              </a:r>
              <a:r>
                <a:rPr lang="en-GB" sz="1099" b="1" dirty="0" err="1">
                  <a:solidFill>
                    <a:srgbClr val="FF0000"/>
                  </a:solidFill>
                  <a:latin typeface="+mn-lt"/>
                  <a:cs typeface="Courier New" panose="02070309020205020404" pitchFamily="49" charset="0"/>
                </a:rPr>
                <a:t>mySparkCC</a:t>
              </a:r>
              <a:r>
                <a:rPr lang="en-GB" sz="1099" b="1" dirty="0">
                  <a:solidFill>
                    <a:srgbClr val="FF0000"/>
                  </a:solidFill>
                  <a:latin typeface="+mn-lt"/>
                  <a:cs typeface="Courier New" panose="02070309020205020404" pitchFamily="49" charset="0"/>
                </a:rPr>
                <a:t>)</a:t>
              </a:r>
              <a:r>
                <a:rPr lang="en-GB" sz="900" b="1" dirty="0">
                  <a:latin typeface="+mn-lt"/>
                  <a:cs typeface="Courier New" panose="02070309020205020404" pitchFamily="49" charset="0"/>
                </a:rPr>
                <a:t> </a:t>
              </a:r>
              <a:r>
                <a:rPr lang="en-GB" sz="1099" b="1" dirty="0" err="1">
                  <a:solidFill>
                    <a:schemeClr val="accent2"/>
                  </a:solidFill>
                  <a:latin typeface="+mn-lt"/>
                  <a:cs typeface="Courier New" panose="02070309020205020404" pitchFamily="49" charset="0"/>
                </a:rPr>
                <a:t>rxSetComputeContext</a:t>
              </a:r>
              <a:r>
                <a:rPr lang="en-GB" sz="1099" b="1" dirty="0">
                  <a:solidFill>
                    <a:schemeClr val="accent2"/>
                  </a:solidFill>
                  <a:latin typeface="+mn-lt"/>
                  <a:cs typeface="Courier New" panose="02070309020205020404" pitchFamily="49" charset="0"/>
                </a:rPr>
                <a:t>(</a:t>
              </a:r>
              <a:r>
                <a:rPr lang="en-GB" sz="1099" b="1" dirty="0" err="1">
                  <a:solidFill>
                    <a:schemeClr val="accent2"/>
                  </a:solidFill>
                  <a:latin typeface="+mn-lt"/>
                  <a:cs typeface="Courier New" panose="02070309020205020404" pitchFamily="49" charset="0"/>
                </a:rPr>
                <a:t>myHadoopCC</a:t>
              </a:r>
              <a:r>
                <a:rPr lang="en-GB" sz="1099" b="1" dirty="0">
                  <a:solidFill>
                    <a:schemeClr val="accent2"/>
                  </a:solidFill>
                  <a:latin typeface="+mn-lt"/>
                  <a:cs typeface="Courier New" panose="02070309020205020404" pitchFamily="49" charset="0"/>
                </a:rPr>
                <a:t>)</a:t>
              </a:r>
            </a:p>
            <a:p>
              <a:pPr marL="0" indent="0">
                <a:buNone/>
              </a:pPr>
              <a:endParaRPr lang="en-GB" sz="1099" b="1" dirty="0">
                <a:solidFill>
                  <a:schemeClr val="accent2"/>
                </a:solidFill>
                <a:latin typeface="+mn-lt"/>
                <a:cs typeface="Courier New" panose="02070309020205020404" pitchFamily="49" charset="0"/>
              </a:endParaRPr>
            </a:p>
            <a:p>
              <a:pPr marL="0" indent="0">
                <a:buNone/>
              </a:pPr>
              <a:r>
                <a:rPr lang="en-GB" sz="1099" b="1" dirty="0">
                  <a:solidFill>
                    <a:schemeClr val="tx1"/>
                  </a:solidFill>
                  <a:latin typeface="+mn-lt"/>
                  <a:cs typeface="Courier New" panose="02070309020205020404" pitchFamily="49" charset="0"/>
                </a:rPr>
                <a:t>### CREATE HDFS, DIRECTORY AND FILE OBJECTS ###</a:t>
              </a:r>
            </a:p>
            <a:p>
              <a:pPr marL="0" indent="0">
                <a:buNone/>
              </a:pPr>
              <a:r>
                <a:rPr lang="en-GB" sz="1099" b="1" dirty="0">
                  <a:solidFill>
                    <a:srgbClr val="FF0000"/>
                  </a:solidFill>
                  <a:latin typeface="+mn-lt"/>
                  <a:cs typeface="Courier New" panose="02070309020205020404" pitchFamily="49" charset="0"/>
                </a:rPr>
                <a:t>hdfsFS &lt;- RxHdfsFileSystem()</a:t>
              </a:r>
            </a:p>
            <a:p>
              <a:pPr marL="0" indent="0">
                <a:buNone/>
              </a:pPr>
              <a:r>
                <a:rPr lang="en-GB" sz="1099" b="1" dirty="0">
                  <a:solidFill>
                    <a:schemeClr val="tx1"/>
                  </a:solidFill>
                  <a:latin typeface="+mn-lt"/>
                  <a:cs typeface="Courier New" panose="02070309020205020404" pitchFamily="49" charset="0"/>
                </a:rPr>
                <a:t>AirlineDataSet &lt;- RxXdfData(“airline_20MM.xdf”, </a:t>
              </a:r>
              <a:r>
                <a:rPr lang="en-GB" sz="1099" b="1" dirty="0">
                  <a:latin typeface="+mn-lt"/>
                  <a:cs typeface="Courier New" panose="02070309020205020404" pitchFamily="49" charset="0"/>
                </a:rPr>
                <a:t>			   </a:t>
              </a:r>
              <a:r>
                <a:rPr lang="en-GB" sz="1099" b="1" dirty="0">
                  <a:solidFill>
                    <a:schemeClr val="tx1"/>
                  </a:solidFill>
                  <a:latin typeface="+mn-lt"/>
                  <a:cs typeface="Courier New" panose="02070309020205020404" pitchFamily="49" charset="0"/>
                </a:rPr>
                <a:t>fileSystem = </a:t>
              </a:r>
              <a:r>
                <a:rPr lang="en-GB" sz="1099" b="1" dirty="0">
                  <a:solidFill>
                    <a:srgbClr val="FF0000"/>
                  </a:solidFill>
                  <a:latin typeface="+mn-lt"/>
                  <a:cs typeface="Courier New" panose="02070309020205020404" pitchFamily="49" charset="0"/>
                </a:rPr>
                <a:t>hdfsFS</a:t>
              </a:r>
              <a:r>
                <a:rPr lang="en-GB" sz="1099" b="1" dirty="0">
                  <a:solidFill>
                    <a:schemeClr val="tx1"/>
                  </a:solidFill>
                  <a:latin typeface="+mn-lt"/>
                  <a:cs typeface="Courier New" panose="02070309020205020404" pitchFamily="49" charset="0"/>
                </a:rPr>
                <a:t>)</a:t>
              </a:r>
            </a:p>
          </p:txBody>
        </p:sp>
        <p:sp>
          <p:nvSpPr>
            <p:cNvPr id="89" name="Rectangle 88"/>
            <p:cNvSpPr/>
            <p:nvPr/>
          </p:nvSpPr>
          <p:spPr>
            <a:xfrm>
              <a:off x="3345274" y="5006513"/>
              <a:ext cx="8365572" cy="1676614"/>
            </a:xfrm>
            <a:prstGeom prst="rect">
              <a:avLst/>
            </a:prstGeom>
            <a:solidFill>
              <a:schemeClr val="bg1">
                <a:lumMod val="95000"/>
              </a:schemeClr>
            </a:solidFill>
            <a:ln>
              <a:solidFill>
                <a:srgbClr val="FF0000"/>
              </a:solidFill>
            </a:ln>
            <a:effectLst/>
          </p:spPr>
          <p:txBody>
            <a:bodyPr wrap="square">
              <a:spAutoFit/>
            </a:bodyPr>
            <a:lstStyle/>
            <a:p>
              <a:pPr defTabSz="932597"/>
              <a:r>
                <a:rPr lang="en-GB" sz="1071" b="1" kern="0" dirty="0">
                  <a:solidFill>
                    <a:sysClr val="windowText" lastClr="000000"/>
                  </a:solidFill>
                  <a:cs typeface="Courier New" panose="02070309020205020404" pitchFamily="49" charset="0"/>
                </a:rPr>
                <a:t>### ANALYTICAL PROCESSING ###</a:t>
              </a:r>
            </a:p>
            <a:p>
              <a:pPr defTabSz="932597"/>
              <a:r>
                <a:rPr lang="en-GB" sz="1071" b="1" kern="0" dirty="0">
                  <a:solidFill>
                    <a:sysClr val="windowText" lastClr="000000"/>
                  </a:solidFill>
                  <a:cs typeface="Courier New" panose="02070309020205020404" pitchFamily="49" charset="0"/>
                </a:rPr>
                <a:t>### Statistical Summary of the data</a:t>
              </a:r>
            </a:p>
            <a:p>
              <a:pPr marL="305951" lvl="1" defTabSz="932597"/>
              <a:r>
                <a:rPr lang="en-GB" sz="1071" b="1" kern="0" dirty="0">
                  <a:solidFill>
                    <a:sysClr val="windowText" lastClr="000000"/>
                  </a:solidFill>
                  <a:cs typeface="Courier New" panose="02070309020205020404" pitchFamily="49" charset="0"/>
                </a:rPr>
                <a:t>rxSummary( ~ ArrDelay + DayOfWeek, data = AirlineDataSet, reportProgress = 1)</a:t>
              </a:r>
            </a:p>
            <a:p>
              <a:pPr marL="305951" lvl="1" defTabSz="932597"/>
              <a:endParaRPr lang="en-GB" sz="816" b="1" kern="0" dirty="0">
                <a:solidFill>
                  <a:sysClr val="windowText" lastClr="000000"/>
                </a:solidFill>
                <a:cs typeface="Courier New" panose="02070309020205020404" pitchFamily="49" charset="0"/>
              </a:endParaRPr>
            </a:p>
            <a:p>
              <a:pPr defTabSz="932597"/>
              <a:r>
                <a:rPr lang="en-GB" sz="1071" b="1" kern="0" dirty="0">
                  <a:solidFill>
                    <a:sysClr val="windowText" lastClr="000000"/>
                  </a:solidFill>
                  <a:cs typeface="Courier New" panose="02070309020205020404" pitchFamily="49" charset="0"/>
                </a:rPr>
                <a:t>### CrossTab the data</a:t>
              </a:r>
            </a:p>
            <a:p>
              <a:pPr marL="305951" lvl="1" defTabSz="932597"/>
              <a:r>
                <a:rPr lang="en-GB" sz="1071" b="1" kern="0" dirty="0">
                  <a:solidFill>
                    <a:sysClr val="windowText" lastClr="000000"/>
                  </a:solidFill>
                  <a:cs typeface="Courier New" panose="02070309020205020404" pitchFamily="49" charset="0"/>
                </a:rPr>
                <a:t>rxCrossTabs(</a:t>
              </a:r>
              <a:r>
                <a:rPr lang="en-GB" sz="1071" b="1" kern="0" dirty="0" err="1">
                  <a:solidFill>
                    <a:sysClr val="windowText" lastClr="000000"/>
                  </a:solidFill>
                  <a:cs typeface="Courier New" panose="02070309020205020404" pitchFamily="49" charset="0"/>
                </a:rPr>
                <a:t>ArrDelay</a:t>
              </a:r>
              <a:r>
                <a:rPr lang="en-GB" sz="1071" b="1" kern="0" dirty="0">
                  <a:solidFill>
                    <a:sysClr val="windowText" lastClr="000000"/>
                  </a:solidFill>
                  <a:cs typeface="Courier New" panose="02070309020205020404" pitchFamily="49" charset="0"/>
                </a:rPr>
                <a:t> ~ DayOfWeek, data = AirlineDataSet, means = T)</a:t>
              </a:r>
            </a:p>
            <a:p>
              <a:pPr marL="305951" lvl="1" defTabSz="932597"/>
              <a:endParaRPr lang="en-GB" sz="816" b="1" kern="0" dirty="0">
                <a:solidFill>
                  <a:sysClr val="windowText" lastClr="000000"/>
                </a:solidFill>
                <a:cs typeface="Courier New" panose="02070309020205020404" pitchFamily="49" charset="0"/>
              </a:endParaRPr>
            </a:p>
            <a:p>
              <a:pPr defTabSz="932597"/>
              <a:r>
                <a:rPr lang="en-GB" sz="1071" b="1" kern="0" dirty="0">
                  <a:solidFill>
                    <a:sysClr val="windowText" lastClr="000000"/>
                  </a:solidFill>
                  <a:cs typeface="Courier New" panose="02070309020205020404" pitchFamily="49" charset="0"/>
                </a:rPr>
                <a:t>### Linear model and plot</a:t>
              </a:r>
            </a:p>
            <a:p>
              <a:pPr marL="305951" lvl="1" defTabSz="932597"/>
              <a:r>
                <a:rPr lang="en-GB" sz="1071" b="1" kern="0" dirty="0" err="1">
                  <a:solidFill>
                    <a:sysClr val="windowText" lastClr="000000"/>
                  </a:solidFill>
                  <a:cs typeface="Courier New" panose="02070309020205020404" pitchFamily="49" charset="0"/>
                </a:rPr>
                <a:t>hdfsXdfArrLateLinMod</a:t>
              </a:r>
              <a:r>
                <a:rPr lang="en-GB" sz="1071" b="1" kern="0" dirty="0">
                  <a:solidFill>
                    <a:sysClr val="windowText" lastClr="000000"/>
                  </a:solidFill>
                  <a:cs typeface="Courier New" panose="02070309020205020404" pitchFamily="49" charset="0"/>
                </a:rPr>
                <a:t> &lt;- rxLinMod(ArrDelay ~ DayOfWeek + CRSDepTime, data = AirlineDataSet) </a:t>
              </a:r>
            </a:p>
            <a:p>
              <a:pPr marL="305951" lvl="1" defTabSz="932597"/>
              <a:r>
                <a:rPr lang="en-GB" sz="1071" b="1" kern="0" dirty="0">
                  <a:solidFill>
                    <a:sysClr val="windowText" lastClr="000000"/>
                  </a:solidFill>
                  <a:cs typeface="Courier New" panose="02070309020205020404" pitchFamily="49" charset="0"/>
                </a:rPr>
                <a:t>plot(</a:t>
              </a:r>
              <a:r>
                <a:rPr lang="en-GB" sz="1071" b="1" kern="0" dirty="0" err="1">
                  <a:solidFill>
                    <a:sysClr val="windowText" lastClr="000000"/>
                  </a:solidFill>
                  <a:cs typeface="Courier New" panose="02070309020205020404" pitchFamily="49" charset="0"/>
                </a:rPr>
                <a:t>hdfsXdfArrLateLinMod$coefficients</a:t>
              </a:r>
              <a:r>
                <a:rPr lang="en-GB" sz="1071" b="1" kern="0" dirty="0">
                  <a:solidFill>
                    <a:sysClr val="windowText" lastClr="000000"/>
                  </a:solidFill>
                  <a:cs typeface="Courier New" panose="02070309020205020404" pitchFamily="49" charset="0"/>
                </a:rPr>
                <a:t>)</a:t>
              </a:r>
            </a:p>
          </p:txBody>
        </p:sp>
        <p:sp>
          <p:nvSpPr>
            <p:cNvPr id="90" name="Rectangle 89"/>
            <p:cNvSpPr/>
            <p:nvPr/>
          </p:nvSpPr>
          <p:spPr>
            <a:xfrm>
              <a:off x="1994771" y="2471271"/>
              <a:ext cx="4965856" cy="2118063"/>
            </a:xfrm>
            <a:prstGeom prst="rect">
              <a:avLst/>
            </a:prstGeom>
            <a:ln>
              <a:solidFill>
                <a:schemeClr val="accent1"/>
              </a:solidFill>
            </a:ln>
            <a:effectLst/>
          </p:spPr>
          <p:txBody>
            <a:bodyPr wrap="square">
              <a:noAutofit/>
            </a:bodyPr>
            <a:lstStyle/>
            <a:p>
              <a:pPr defTabSz="932597"/>
              <a:r>
                <a:rPr lang="en-GB" sz="1099" b="1" kern="0" dirty="0">
                  <a:solidFill>
                    <a:sysClr val="windowText" lastClr="000000"/>
                  </a:solidFill>
                  <a:cs typeface="Courier New" panose="02070309020205020404" pitchFamily="49" charset="0"/>
                </a:rPr>
                <a:t>  ### SETUP LOCAL ENVIRONMENT VARIABLES ###</a:t>
              </a:r>
            </a:p>
            <a:p>
              <a:pPr marL="0" lvl="1" defTabSz="932597"/>
              <a:r>
                <a:rPr lang="en-GB" sz="1099" b="1" kern="0" dirty="0">
                  <a:solidFill>
                    <a:srgbClr val="FF0000"/>
                  </a:solidFill>
                  <a:cs typeface="Courier New" panose="02070309020205020404" pitchFamily="49" charset="0"/>
                </a:rPr>
                <a:t>  myLocalCC &lt;- “localpar”</a:t>
              </a:r>
            </a:p>
            <a:p>
              <a:pPr defTabSz="932597"/>
              <a:endParaRPr lang="en-GB" sz="1099" b="1" kern="0" dirty="0">
                <a:solidFill>
                  <a:srgbClr val="FF0000"/>
                </a:solidFill>
                <a:cs typeface="Courier New" panose="02070309020205020404" pitchFamily="49" charset="0"/>
              </a:endParaRPr>
            </a:p>
            <a:p>
              <a:pPr defTabSz="932597"/>
              <a:r>
                <a:rPr lang="en-GB" sz="1099" b="1" kern="0" dirty="0">
                  <a:solidFill>
                    <a:sysClr val="windowText" lastClr="000000"/>
                  </a:solidFill>
                  <a:cs typeface="Courier New" panose="02070309020205020404" pitchFamily="49" charset="0"/>
                </a:rPr>
                <a:t>  ### LOCAL COMPUTE CONTEXT ###</a:t>
              </a:r>
            </a:p>
            <a:p>
              <a:pPr defTabSz="932597"/>
              <a:r>
                <a:rPr lang="en-GB" sz="1099" b="1" kern="0" dirty="0">
                  <a:solidFill>
                    <a:srgbClr val="FF0000"/>
                  </a:solidFill>
                  <a:cs typeface="Courier New" panose="02070309020205020404" pitchFamily="49" charset="0"/>
                </a:rPr>
                <a:t>  </a:t>
              </a:r>
              <a:r>
                <a:rPr lang="en-GB" sz="1099" b="1" kern="0" dirty="0" err="1">
                  <a:solidFill>
                    <a:srgbClr val="FF0000"/>
                  </a:solidFill>
                  <a:cs typeface="Courier New" panose="02070309020205020404" pitchFamily="49" charset="0"/>
                </a:rPr>
                <a:t>rxSetComputeContext</a:t>
              </a:r>
              <a:r>
                <a:rPr lang="en-GB" sz="1099" b="1" kern="0" dirty="0">
                  <a:solidFill>
                    <a:srgbClr val="FF0000"/>
                  </a:solidFill>
                  <a:cs typeface="Courier New" panose="02070309020205020404" pitchFamily="49" charset="0"/>
                </a:rPr>
                <a:t>(</a:t>
              </a:r>
              <a:r>
                <a:rPr lang="en-GB" sz="1099" b="1" kern="0" dirty="0" err="1">
                  <a:solidFill>
                    <a:srgbClr val="FF0000"/>
                  </a:solidFill>
                  <a:cs typeface="Courier New" panose="02070309020205020404" pitchFamily="49" charset="0"/>
                </a:rPr>
                <a:t>myLocalCC</a:t>
              </a:r>
              <a:r>
                <a:rPr lang="en-GB" sz="1099" b="1" kern="0" dirty="0">
                  <a:solidFill>
                    <a:srgbClr val="FF0000"/>
                  </a:solidFill>
                  <a:cs typeface="Courier New" panose="02070309020205020404" pitchFamily="49" charset="0"/>
                </a:rPr>
                <a:t>)</a:t>
              </a:r>
            </a:p>
            <a:p>
              <a:pPr defTabSz="932597"/>
              <a:endParaRPr lang="en-GB" sz="900" b="1" kern="0" dirty="0">
                <a:solidFill>
                  <a:sysClr val="windowText" lastClr="000000"/>
                </a:solidFill>
                <a:cs typeface="Courier New" panose="02070309020205020404" pitchFamily="49" charset="0"/>
              </a:endParaRPr>
            </a:p>
            <a:p>
              <a:pPr defTabSz="932597"/>
              <a:endParaRPr lang="en-GB" sz="900" b="1" kern="0" dirty="0">
                <a:solidFill>
                  <a:sysClr val="windowText" lastClr="000000"/>
                </a:solidFill>
                <a:cs typeface="Courier New" panose="02070309020205020404" pitchFamily="49" charset="0"/>
              </a:endParaRPr>
            </a:p>
            <a:p>
              <a:pPr defTabSz="932597"/>
              <a:r>
                <a:rPr lang="en-GB" sz="1099" b="1" kern="0" dirty="0">
                  <a:solidFill>
                    <a:sysClr val="windowText" lastClr="000000"/>
                  </a:solidFill>
                  <a:cs typeface="Courier New" panose="02070309020205020404" pitchFamily="49" charset="0"/>
                </a:rPr>
                <a:t>  ### CREATE LINUX, DIRECTORY AND FILE OBJECTS ###</a:t>
              </a:r>
            </a:p>
            <a:p>
              <a:pPr defTabSz="932597"/>
              <a:r>
                <a:rPr lang="en-GB" sz="1099" b="1" kern="0" dirty="0">
                  <a:solidFill>
                    <a:srgbClr val="FF0000"/>
                  </a:solidFill>
                  <a:cs typeface="Courier New" panose="02070309020205020404" pitchFamily="49" charset="0"/>
                </a:rPr>
                <a:t>  linuxFS &lt;- RxNativeFileSystem( )</a:t>
              </a:r>
            </a:p>
            <a:p>
              <a:pPr defTabSz="932597"/>
              <a:r>
                <a:rPr lang="en-GB" sz="1099" b="1" kern="0" dirty="0">
                  <a:solidFill>
                    <a:sysClr val="windowText" lastClr="000000"/>
                  </a:solidFill>
                  <a:cs typeface="Courier New" panose="02070309020205020404" pitchFamily="49" charset="0"/>
                </a:rPr>
                <a:t>  AirlineDataSet &lt;- RxXdfData(“airline_20MM.xdf”, </a:t>
              </a:r>
            </a:p>
            <a:p>
              <a:pPr defTabSz="932597"/>
              <a:r>
                <a:rPr lang="en-GB" sz="1099" b="1" kern="0" dirty="0">
                  <a:solidFill>
                    <a:sysClr val="windowText" lastClr="000000"/>
                  </a:solidFill>
                  <a:cs typeface="Courier New" panose="02070309020205020404" pitchFamily="49" charset="0"/>
                </a:rPr>
                <a:t>  		    fileSystem = </a:t>
              </a:r>
              <a:r>
                <a:rPr lang="en-GB" sz="1099" b="1" kern="0" dirty="0">
                  <a:solidFill>
                    <a:srgbClr val="FF0000"/>
                  </a:solidFill>
                  <a:cs typeface="Courier New" panose="02070309020205020404" pitchFamily="49" charset="0"/>
                </a:rPr>
                <a:t>linuxFS</a:t>
              </a:r>
              <a:r>
                <a:rPr lang="en-GB" sz="1099" b="1" kern="0" dirty="0">
                  <a:solidFill>
                    <a:sysClr val="windowText" lastClr="000000"/>
                  </a:solidFill>
                  <a:cs typeface="Courier New" panose="02070309020205020404" pitchFamily="49" charset="0"/>
                </a:rPr>
                <a:t>)</a:t>
              </a:r>
            </a:p>
            <a:p>
              <a:pPr defTabSz="932597"/>
              <a:endParaRPr lang="en-GB" sz="1099" b="1" kern="0" dirty="0">
                <a:solidFill>
                  <a:sysClr val="windowText" lastClr="000000"/>
                </a:solidFill>
              </a:endParaRPr>
            </a:p>
          </p:txBody>
        </p:sp>
        <p:sp>
          <p:nvSpPr>
            <p:cNvPr id="91" name="Rectangle 90"/>
            <p:cNvSpPr/>
            <p:nvPr/>
          </p:nvSpPr>
          <p:spPr>
            <a:xfrm>
              <a:off x="1686582" y="2179097"/>
              <a:ext cx="5177164" cy="310532"/>
            </a:xfrm>
            <a:prstGeom prst="rect">
              <a:avLst/>
            </a:prstGeom>
          </p:spPr>
          <p:txBody>
            <a:bodyPr wrap="square">
              <a:spAutoFit/>
            </a:bodyPr>
            <a:lstStyle/>
            <a:p>
              <a:pPr algn="ctr" defTabSz="932597"/>
              <a:r>
                <a:rPr lang="en-GB" sz="1400" kern="0" dirty="0">
                  <a:solidFill>
                    <a:sysClr val="windowText" lastClr="000000"/>
                  </a:solidFill>
                </a:rPr>
                <a:t>Local Parallel processing - </a:t>
              </a:r>
              <a:r>
                <a:rPr lang="en-GB" sz="1400" b="1" kern="0" dirty="0">
                  <a:solidFill>
                    <a:srgbClr val="FF0000"/>
                  </a:solidFill>
                </a:rPr>
                <a:t>Linux or Windows </a:t>
              </a:r>
            </a:p>
          </p:txBody>
        </p:sp>
        <p:sp>
          <p:nvSpPr>
            <p:cNvPr id="92" name="Rectangle 91"/>
            <p:cNvSpPr/>
            <p:nvPr/>
          </p:nvSpPr>
          <p:spPr>
            <a:xfrm>
              <a:off x="8069202" y="2160739"/>
              <a:ext cx="3341355" cy="310532"/>
            </a:xfrm>
            <a:prstGeom prst="rect">
              <a:avLst/>
            </a:prstGeom>
          </p:spPr>
          <p:txBody>
            <a:bodyPr wrap="square">
              <a:spAutoFit/>
            </a:bodyPr>
            <a:lstStyle/>
            <a:p>
              <a:pPr algn="ctr" defTabSz="932597"/>
              <a:r>
                <a:rPr lang="en-GB" sz="1400" kern="0" dirty="0">
                  <a:solidFill>
                    <a:sysClr val="windowText" lastClr="000000"/>
                  </a:solidFill>
                </a:rPr>
                <a:t>In – </a:t>
              </a:r>
              <a:r>
                <a:rPr lang="en-GB" sz="1400" b="1" kern="0" dirty="0">
                  <a:solidFill>
                    <a:srgbClr val="FF0000"/>
                  </a:solidFill>
                </a:rPr>
                <a:t>Spark</a:t>
              </a:r>
              <a:r>
                <a:rPr lang="en-GB" sz="1400" b="1" kern="0" dirty="0">
                  <a:solidFill>
                    <a:schemeClr val="accent2"/>
                  </a:solidFill>
                </a:rPr>
                <a:t>/Hadoop</a:t>
              </a:r>
            </a:p>
          </p:txBody>
        </p:sp>
        <p:sp>
          <p:nvSpPr>
            <p:cNvPr id="93" name="Rectangle 92"/>
            <p:cNvSpPr/>
            <p:nvPr/>
          </p:nvSpPr>
          <p:spPr>
            <a:xfrm>
              <a:off x="883" y="2991387"/>
              <a:ext cx="1792879" cy="1148968"/>
            </a:xfrm>
            <a:prstGeom prst="rect">
              <a:avLst/>
            </a:prstGeom>
          </p:spPr>
          <p:txBody>
            <a:bodyPr wrap="square">
              <a:spAutoFit/>
            </a:bodyPr>
            <a:lstStyle/>
            <a:p>
              <a:pPr defTabSz="932597"/>
              <a:r>
                <a:rPr lang="en-GB" sz="1700" kern="0" dirty="0">
                  <a:solidFill>
                    <a:schemeClr val="bg1"/>
                  </a:solidFill>
                </a:rPr>
                <a:t>Compute context R script - sets where the model will run</a:t>
              </a:r>
            </a:p>
          </p:txBody>
        </p:sp>
        <p:sp>
          <p:nvSpPr>
            <p:cNvPr id="94" name="Pentagon 93"/>
            <p:cNvSpPr/>
            <p:nvPr/>
          </p:nvSpPr>
          <p:spPr bwMode="auto">
            <a:xfrm>
              <a:off x="1086577" y="5065005"/>
              <a:ext cx="2081832" cy="1420035"/>
            </a:xfrm>
            <a:prstGeom prst="homePlate">
              <a:avLst>
                <a:gd name="adj"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a:xfrm>
              <a:off x="1039851" y="5068561"/>
              <a:ext cx="1938770" cy="1412920"/>
            </a:xfrm>
            <a:prstGeom prst="rect">
              <a:avLst/>
            </a:prstGeom>
          </p:spPr>
          <p:txBody>
            <a:bodyPr wrap="square">
              <a:spAutoFit/>
            </a:bodyPr>
            <a:lstStyle/>
            <a:p>
              <a:pPr defTabSz="932597"/>
              <a:r>
                <a:rPr lang="en-GB" sz="1700" kern="0" dirty="0">
                  <a:solidFill>
                    <a:schemeClr val="bg1"/>
                  </a:solidFill>
                </a:rPr>
                <a:t>Functional model R script – does not need to change to run in Spark </a:t>
              </a:r>
            </a:p>
          </p:txBody>
        </p:sp>
        <p:cxnSp>
          <p:nvCxnSpPr>
            <p:cNvPr id="96" name="Elbow Connector 95"/>
            <p:cNvCxnSpPr>
              <a:stCxn id="90" idx="2"/>
              <a:endCxn id="89" idx="0"/>
            </p:cNvCxnSpPr>
            <p:nvPr/>
          </p:nvCxnSpPr>
          <p:spPr>
            <a:xfrm rot="16200000" flipH="1">
              <a:off x="5794291" y="3272743"/>
              <a:ext cx="417178" cy="3050361"/>
            </a:xfrm>
            <a:prstGeom prst="bentConnector3">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88" idx="2"/>
              <a:endCxn id="89" idx="0"/>
            </p:cNvCxnSpPr>
            <p:nvPr/>
          </p:nvCxnSpPr>
          <p:spPr>
            <a:xfrm rot="5400000">
              <a:off x="8380302" y="3718490"/>
              <a:ext cx="435783" cy="2140264"/>
            </a:xfrm>
            <a:prstGeom prst="bentConnector3">
              <a:avLst>
                <a:gd name="adj1" fmla="val 50000"/>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34</a:t>
            </a:fld>
            <a:endParaRPr lang="en-US" sz="1200" dirty="0"/>
          </a:p>
        </p:txBody>
      </p:sp>
    </p:spTree>
    <p:extLst>
      <p:ext uri="{BB962C8B-B14F-4D97-AF65-F5344CB8AC3E}">
        <p14:creationId xmlns:p14="http://schemas.microsoft.com/office/powerpoint/2010/main" val="199333391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62990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Base and scalable approaches comparison</a:t>
            </a:r>
          </a:p>
        </p:txBody>
      </p:sp>
      <p:sp>
        <p:nvSpPr>
          <p:cNvPr id="4" name="Content Placeholder 2"/>
          <p:cNvSpPr txBox="1">
            <a:spLocks/>
          </p:cNvSpPr>
          <p:nvPr/>
        </p:nvSpPr>
        <p:spPr>
          <a:xfrm>
            <a:off x="838200" y="1576388"/>
            <a:ext cx="10515600" cy="331088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lvl="1" indent="-336145"/>
            <a:endParaRPr lang="en-US" sz="2400" i="1" dirty="0">
              <a:cs typeface="ＭＳ Ｐゴシック"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559863626"/>
              </p:ext>
            </p:extLst>
          </p:nvPr>
        </p:nvGraphicFramePr>
        <p:xfrm>
          <a:off x="586868" y="2185086"/>
          <a:ext cx="11018263" cy="3524074"/>
        </p:xfrm>
        <a:graphic>
          <a:graphicData uri="http://schemas.openxmlformats.org/drawingml/2006/table">
            <a:tbl>
              <a:tblPr firstRow="1" bandRow="1">
                <a:tableStyleId>{5C22544A-7EE6-4342-B048-85BDC9FD1C3A}</a:tableStyleId>
              </a:tblPr>
              <a:tblGrid>
                <a:gridCol w="1713649">
                  <a:extLst>
                    <a:ext uri="{9D8B030D-6E8A-4147-A177-3AD203B41FA5}">
                      <a16:colId xmlns:a16="http://schemas.microsoft.com/office/drawing/2014/main" val="3266879611"/>
                    </a:ext>
                  </a:extLst>
                </a:gridCol>
                <a:gridCol w="2388949">
                  <a:extLst>
                    <a:ext uri="{9D8B030D-6E8A-4147-A177-3AD203B41FA5}">
                      <a16:colId xmlns:a16="http://schemas.microsoft.com/office/drawing/2014/main" val="345260211"/>
                    </a:ext>
                  </a:extLst>
                </a:gridCol>
                <a:gridCol w="1399876">
                  <a:extLst>
                    <a:ext uri="{9D8B030D-6E8A-4147-A177-3AD203B41FA5}">
                      <a16:colId xmlns:a16="http://schemas.microsoft.com/office/drawing/2014/main" val="3626941075"/>
                    </a:ext>
                  </a:extLst>
                </a:gridCol>
                <a:gridCol w="1435167">
                  <a:extLst>
                    <a:ext uri="{9D8B030D-6E8A-4147-A177-3AD203B41FA5}">
                      <a16:colId xmlns:a16="http://schemas.microsoft.com/office/drawing/2014/main" val="3314166605"/>
                    </a:ext>
                  </a:extLst>
                </a:gridCol>
                <a:gridCol w="1468052">
                  <a:extLst>
                    <a:ext uri="{9D8B030D-6E8A-4147-A177-3AD203B41FA5}">
                      <a16:colId xmlns:a16="http://schemas.microsoft.com/office/drawing/2014/main" val="2491852944"/>
                    </a:ext>
                  </a:extLst>
                </a:gridCol>
                <a:gridCol w="1221762">
                  <a:extLst>
                    <a:ext uri="{9D8B030D-6E8A-4147-A177-3AD203B41FA5}">
                      <a16:colId xmlns:a16="http://schemas.microsoft.com/office/drawing/2014/main" val="1335955442"/>
                    </a:ext>
                  </a:extLst>
                </a:gridCol>
                <a:gridCol w="1390808">
                  <a:extLst>
                    <a:ext uri="{9D8B030D-6E8A-4147-A177-3AD203B41FA5}">
                      <a16:colId xmlns:a16="http://schemas.microsoft.com/office/drawing/2014/main" val="717036026"/>
                    </a:ext>
                  </a:extLst>
                </a:gridCol>
              </a:tblGrid>
              <a:tr h="406790">
                <a:tc>
                  <a:txBody>
                    <a:bodyPr/>
                    <a:lstStyle/>
                    <a:p>
                      <a:pPr algn="ctr"/>
                      <a:r>
                        <a:rPr lang="en-US" sz="1765" b="1" kern="1200" dirty="0">
                          <a:solidFill>
                            <a:schemeClr val="lt1"/>
                          </a:solidFill>
                          <a:latin typeface="+mn-lt"/>
                          <a:ea typeface="+mn-ea"/>
                          <a:cs typeface="+mn-cs"/>
                        </a:rPr>
                        <a:t>Approach</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765" kern="1200" dirty="0"/>
                        <a:t>Scalability</a:t>
                      </a:r>
                    </a:p>
                  </a:txBody>
                  <a:tcPr anchor="ctr"/>
                </a:tc>
                <a:tc>
                  <a:txBody>
                    <a:bodyPr/>
                    <a:lstStyle/>
                    <a:p>
                      <a:pPr algn="ctr"/>
                      <a:r>
                        <a:rPr lang="en-US" dirty="0"/>
                        <a:t>Spark</a:t>
                      </a:r>
                    </a:p>
                  </a:txBody>
                  <a:tcPr anchor="ctr"/>
                </a:tc>
                <a:tc>
                  <a:txBody>
                    <a:bodyPr/>
                    <a:lstStyle/>
                    <a:p>
                      <a:pPr algn="ctr"/>
                      <a:r>
                        <a:rPr lang="en-US" dirty="0"/>
                        <a:t>Hadoop</a:t>
                      </a:r>
                    </a:p>
                  </a:txBody>
                  <a:tcPr anchor="ctr"/>
                </a:tc>
                <a:tc>
                  <a:txBody>
                    <a:bodyPr/>
                    <a:lstStyle/>
                    <a:p>
                      <a:pPr algn="ctr"/>
                      <a:r>
                        <a:rPr lang="en-US" dirty="0"/>
                        <a:t>SQL</a:t>
                      </a:r>
                      <a:r>
                        <a:rPr lang="en-US" baseline="0" dirty="0"/>
                        <a:t> Server</a:t>
                      </a:r>
                      <a:endParaRPr lang="en-US" dirty="0"/>
                    </a:p>
                  </a:txBody>
                  <a:tcPr anchor="ctr"/>
                </a:tc>
                <a:tc>
                  <a:txBody>
                    <a:bodyPr/>
                    <a:lstStyle/>
                    <a:p>
                      <a:pPr algn="ctr"/>
                      <a:r>
                        <a:rPr lang="en-US" dirty="0"/>
                        <a:t>Teradata</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t>Support</a:t>
                      </a:r>
                    </a:p>
                  </a:txBody>
                  <a:tcPr anchor="ctr"/>
                </a:tc>
                <a:extLst>
                  <a:ext uri="{0D108BD9-81ED-4DB2-BD59-A6C34878D82A}">
                    <a16:rowId xmlns:a16="http://schemas.microsoft.com/office/drawing/2014/main" val="2633484255"/>
                  </a:ext>
                </a:extLst>
              </a:tr>
              <a:tr h="406790">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CRAN</a:t>
                      </a:r>
                      <a:r>
                        <a:rPr lang="en-US" sz="1800" b="1" baseline="0" dirty="0">
                          <a:solidFill>
                            <a:schemeClr val="accent1">
                              <a:lumMod val="75000"/>
                            </a:schemeClr>
                          </a:solidFill>
                          <a:latin typeface="Courier New" panose="02070309020205020404" pitchFamily="49" charset="0"/>
                          <a:cs typeface="Courier New" panose="02070309020205020404" pitchFamily="49" charset="0"/>
                        </a:rPr>
                        <a:t> R</a:t>
                      </a:r>
                      <a:r>
                        <a:rPr lang="en-US" sz="1200" b="1" dirty="0">
                          <a:solidFill>
                            <a:schemeClr val="accent1">
                              <a:lumMod val="75000"/>
                            </a:schemeClr>
                          </a:solidFill>
                          <a:latin typeface="Courier New" panose="02070309020205020404" pitchFamily="49" charset="0"/>
                          <a:cs typeface="Courier New" panose="02070309020205020404" pitchFamily="49" charset="0"/>
                        </a:rPr>
                        <a:t>1</a:t>
                      </a:r>
                      <a:endParaRPr lang="en-US" sz="1800" b="1" dirty="0">
                        <a:solidFill>
                          <a:schemeClr val="accent1">
                            <a:lumMod val="75000"/>
                          </a:schemeClr>
                        </a:solidFill>
                        <a:latin typeface="Courier New" panose="02070309020205020404" pitchFamily="49" charset="0"/>
                        <a:cs typeface="Courier New" panose="02070309020205020404" pitchFamily="49" charset="0"/>
                      </a:endParaRPr>
                    </a:p>
                  </a:txBody>
                  <a:tcPr anchor="ctr"/>
                </a:tc>
                <a:tc>
                  <a:txBody>
                    <a:bodyPr/>
                    <a:lstStyle/>
                    <a:p>
                      <a:r>
                        <a:rPr lang="en-US" sz="1400" dirty="0"/>
                        <a:t>Single machines</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r>
                        <a:rPr lang="en-US" sz="1400" dirty="0"/>
                        <a:t>Community</a:t>
                      </a:r>
                    </a:p>
                  </a:txBody>
                  <a:tcPr anchor="ctr"/>
                </a:tc>
                <a:extLst>
                  <a:ext uri="{0D108BD9-81ED-4DB2-BD59-A6C34878D82A}">
                    <a16:rowId xmlns:a16="http://schemas.microsoft.com/office/drawing/2014/main" val="619978151"/>
                  </a:ext>
                </a:extLst>
              </a:tr>
              <a:tr h="690427">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SparkR</a:t>
                      </a:r>
                    </a:p>
                  </a:txBody>
                  <a:tcPr anchor="ctr"/>
                </a:tc>
                <a:tc>
                  <a:txBody>
                    <a:bodyPr/>
                    <a:lstStyle/>
                    <a:p>
                      <a:r>
                        <a:rPr lang="en-US" sz="1400" dirty="0"/>
                        <a:t>Single + Distributed computing</a:t>
                      </a:r>
                    </a:p>
                  </a:txBody>
                  <a:tcPr anchor="ctr"/>
                </a:tc>
                <a:tc>
                  <a:txBody>
                    <a:bodyPr/>
                    <a:lstStyle/>
                    <a:p>
                      <a:pPr algn="ctr"/>
                      <a:r>
                        <a:rPr lang="en-US" sz="1400" dirty="0"/>
                        <a:t>X</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r>
                        <a:rPr lang="en-US" sz="1400" dirty="0"/>
                        <a:t>Community</a:t>
                      </a:r>
                    </a:p>
                  </a:txBody>
                  <a:tcPr anchor="ctr"/>
                </a:tc>
                <a:extLst>
                  <a:ext uri="{0D108BD9-81ED-4DB2-BD59-A6C34878D82A}">
                    <a16:rowId xmlns:a16="http://schemas.microsoft.com/office/drawing/2014/main" val="4013221350"/>
                  </a:ext>
                </a:extLst>
              </a:tr>
              <a:tr h="690427">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sparklyr</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Single + Distributed computing</a:t>
                      </a:r>
                    </a:p>
                  </a:txBody>
                  <a:tcPr anchor="ctr"/>
                </a:tc>
                <a:tc>
                  <a:txBody>
                    <a:bodyPr/>
                    <a:lstStyle/>
                    <a:p>
                      <a:pPr algn="ctr"/>
                      <a:r>
                        <a:rPr lang="en-US" sz="1400" dirty="0"/>
                        <a:t>X</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Community</a:t>
                      </a:r>
                    </a:p>
                  </a:txBody>
                  <a:tcPr anchor="ctr"/>
                </a:tc>
                <a:extLst>
                  <a:ext uri="{0D108BD9-81ED-4DB2-BD59-A6C34878D82A}">
                    <a16:rowId xmlns:a16="http://schemas.microsoft.com/office/drawing/2014/main" val="3877979708"/>
                  </a:ext>
                </a:extLst>
              </a:tr>
              <a:tr h="639213">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h2o</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Single + Distributed computing</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t>X</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t>X</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algn="ctr"/>
                      <a:endParaRPr lang="en-US" sz="1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Community</a:t>
                      </a:r>
                    </a:p>
                  </a:txBody>
                  <a:tcPr anchor="ctr"/>
                </a:tc>
                <a:extLst>
                  <a:ext uri="{0D108BD9-81ED-4DB2-BD59-A6C34878D82A}">
                    <a16:rowId xmlns:a16="http://schemas.microsoft.com/office/drawing/2014/main" val="2165401430"/>
                  </a:ext>
                </a:extLst>
              </a:tr>
              <a:tr h="690427">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RevoScaleR</a:t>
                      </a:r>
                    </a:p>
                  </a:txBody>
                  <a:tcPr anchor="ctr"/>
                </a:tc>
                <a:tc>
                  <a:txBody>
                    <a:bodyPr/>
                    <a:lstStyle/>
                    <a:p>
                      <a:r>
                        <a:rPr lang="en-US" sz="1400" dirty="0"/>
                        <a:t>Single + Distributed computing</a:t>
                      </a:r>
                    </a:p>
                  </a:txBody>
                  <a:tcPr anchor="ctr"/>
                </a:tc>
                <a:tc>
                  <a:txBody>
                    <a:bodyPr/>
                    <a:lstStyle/>
                    <a:p>
                      <a:pPr algn="ctr"/>
                      <a:r>
                        <a:rPr lang="en-US" sz="1400" dirty="0"/>
                        <a:t>X</a:t>
                      </a:r>
                    </a:p>
                  </a:txBody>
                  <a:tcPr anchor="ctr"/>
                </a:tc>
                <a:tc>
                  <a:txBody>
                    <a:bodyPr/>
                    <a:lstStyle/>
                    <a:p>
                      <a:pPr algn="ctr"/>
                      <a:r>
                        <a:rPr lang="en-US" sz="1400" dirty="0"/>
                        <a:t>X</a:t>
                      </a:r>
                    </a:p>
                  </a:txBody>
                  <a:tcPr anchor="ctr"/>
                </a:tc>
                <a:tc>
                  <a:txBody>
                    <a:bodyPr/>
                    <a:lstStyle/>
                    <a:p>
                      <a:pPr algn="ctr"/>
                      <a:r>
                        <a:rPr lang="en-US" sz="1400" dirty="0"/>
                        <a:t>X</a:t>
                      </a:r>
                    </a:p>
                  </a:txBody>
                  <a:tcPr anchor="ctr"/>
                </a:tc>
                <a:tc>
                  <a:txBody>
                    <a:bodyPr/>
                    <a:lstStyle/>
                    <a:p>
                      <a:pPr algn="ctr"/>
                      <a:r>
                        <a:rPr lang="en-US" sz="1400" dirty="0"/>
                        <a:t>X</a:t>
                      </a:r>
                    </a:p>
                  </a:txBody>
                  <a:tcPr anchor="ctr"/>
                </a:tc>
                <a:tc>
                  <a:txBody>
                    <a:bodyPr/>
                    <a:lstStyle/>
                    <a:p>
                      <a:r>
                        <a:rPr lang="en-US" sz="1400" dirty="0"/>
                        <a:t>Enterprise</a:t>
                      </a:r>
                    </a:p>
                  </a:txBody>
                  <a:tcPr anchor="ctr"/>
                </a:tc>
                <a:extLst>
                  <a:ext uri="{0D108BD9-81ED-4DB2-BD59-A6C34878D82A}">
                    <a16:rowId xmlns:a16="http://schemas.microsoft.com/office/drawing/2014/main" val="3358617634"/>
                  </a:ext>
                </a:extLst>
              </a:tr>
            </a:tbl>
          </a:graphicData>
        </a:graphic>
      </p:graphicFrame>
      <p:sp>
        <p:nvSpPr>
          <p:cNvPr id="7" name="TextBox 6"/>
          <p:cNvSpPr txBox="1"/>
          <p:nvPr/>
        </p:nvSpPr>
        <p:spPr>
          <a:xfrm>
            <a:off x="475735" y="6531042"/>
            <a:ext cx="3555782" cy="246221"/>
          </a:xfrm>
          <a:prstGeom prst="rect">
            <a:avLst/>
          </a:prstGeom>
          <a:noFill/>
        </p:spPr>
        <p:txBody>
          <a:bodyPr wrap="none" rtlCol="0">
            <a:spAutoFit/>
          </a:bodyPr>
          <a:lstStyle/>
          <a:p>
            <a:pPr marL="228600" indent="-228600">
              <a:buAutoNum type="arabicPeriod"/>
            </a:pPr>
            <a:r>
              <a:rPr lang="en-US" sz="1000" b="1" dirty="0"/>
              <a:t>CRAN R indicates no additional R packages installed</a:t>
            </a:r>
          </a:p>
        </p:txBody>
      </p:sp>
      <p:sp>
        <p:nvSpPr>
          <p:cNvPr id="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35</a:t>
            </a:fld>
            <a:endParaRPr lang="en-US" sz="1200" dirty="0"/>
          </a:p>
        </p:txBody>
      </p:sp>
    </p:spTree>
    <p:extLst>
      <p:ext uri="{BB962C8B-B14F-4D97-AF65-F5344CB8AC3E}">
        <p14:creationId xmlns:p14="http://schemas.microsoft.com/office/powerpoint/2010/main" val="2634160823"/>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7579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R Server on Spark - faster and more scalable</a:t>
            </a:r>
          </a:p>
        </p:txBody>
      </p:sp>
      <p:sp>
        <p:nvSpPr>
          <p:cNvPr id="5" name="TextBox 4"/>
          <p:cNvSpPr txBox="1"/>
          <p:nvPr/>
        </p:nvSpPr>
        <p:spPr>
          <a:xfrm>
            <a:off x="9772935" y="4836191"/>
            <a:ext cx="2243449" cy="1569660"/>
          </a:xfrm>
          <a:prstGeom prst="rect">
            <a:avLst/>
          </a:prstGeom>
          <a:noFill/>
        </p:spPr>
        <p:txBody>
          <a:bodyPr wrap="square" rtlCol="0">
            <a:spAutoFit/>
          </a:bodyPr>
          <a:lstStyle/>
          <a:p>
            <a:r>
              <a:rPr lang="en-US" sz="1200" dirty="0"/>
              <a:t>Configuration:</a:t>
            </a:r>
          </a:p>
          <a:p>
            <a:pPr marL="171450" indent="-171450">
              <a:buFont typeface="Arial" panose="020B0604020202020204" pitchFamily="34" charset="0"/>
              <a:buChar char="•"/>
            </a:pPr>
            <a:r>
              <a:rPr lang="en-US" sz="1200" dirty="0"/>
              <a:t>1 Edge Node: 16 cores, 112GB</a:t>
            </a:r>
          </a:p>
          <a:p>
            <a:pPr marL="171450" indent="-171450">
              <a:buFont typeface="Arial" panose="020B0604020202020204" pitchFamily="34" charset="0"/>
              <a:buChar char="•"/>
            </a:pPr>
            <a:r>
              <a:rPr lang="en-US" sz="1200" dirty="0"/>
              <a:t>4 Worker Nodes: 16 cores, 112GB</a:t>
            </a:r>
          </a:p>
          <a:p>
            <a:pPr marL="171450" indent="-171450">
              <a:buFont typeface="Arial" panose="020B0604020202020204" pitchFamily="34" charset="0"/>
              <a:buChar char="•"/>
            </a:pPr>
            <a:r>
              <a:rPr lang="en-US" sz="1200" dirty="0"/>
              <a:t>Dataset: Duplicated Airlines data (.csv)</a:t>
            </a:r>
          </a:p>
          <a:p>
            <a:pPr marL="171450" indent="-171450">
              <a:buFont typeface="Arial" panose="020B0604020202020204" pitchFamily="34" charset="0"/>
              <a:buChar char="•"/>
            </a:pPr>
            <a:r>
              <a:rPr lang="en-US" sz="1200" dirty="0"/>
              <a:t>Number of columns: 26</a:t>
            </a:r>
            <a:endParaRPr lang="en-US" sz="2400" dirty="0"/>
          </a:p>
        </p:txBody>
      </p:sp>
      <p:sp>
        <p:nvSpPr>
          <p:cNvPr id="9" name="TextBox 8"/>
          <p:cNvSpPr txBox="1"/>
          <p:nvPr/>
        </p:nvSpPr>
        <p:spPr>
          <a:xfrm>
            <a:off x="9772935" y="1684396"/>
            <a:ext cx="2538506" cy="2862322"/>
          </a:xfrm>
          <a:prstGeom prst="rect">
            <a:avLst/>
          </a:prstGeom>
          <a:noFill/>
        </p:spPr>
        <p:txBody>
          <a:bodyPr wrap="square" rtlCol="0">
            <a:spAutoFit/>
          </a:bodyPr>
          <a:lstStyle/>
          <a:p>
            <a:r>
              <a:rPr lang="en-US" b="1" dirty="0"/>
              <a:t>E2E Process:</a:t>
            </a:r>
          </a:p>
          <a:p>
            <a:pPr marL="171450" indent="-171450">
              <a:buFont typeface="Arial" panose="020B0604020202020204" pitchFamily="34" charset="0"/>
              <a:buChar char="•"/>
            </a:pPr>
            <a:r>
              <a:rPr lang="en-US" dirty="0"/>
              <a:t>Load Data from .csv</a:t>
            </a:r>
          </a:p>
          <a:p>
            <a:pPr marL="171450" indent="-171450">
              <a:buFont typeface="Arial" panose="020B0604020202020204" pitchFamily="34" charset="0"/>
              <a:buChar char="•"/>
            </a:pPr>
            <a:r>
              <a:rPr lang="en-US" dirty="0"/>
              <a:t>Transform Features</a:t>
            </a:r>
          </a:p>
          <a:p>
            <a:pPr marL="171450" indent="-171450">
              <a:buFont typeface="Arial" panose="020B0604020202020204" pitchFamily="34" charset="0"/>
              <a:buChar char="•"/>
            </a:pPr>
            <a:r>
              <a:rPr lang="en-US" dirty="0"/>
              <a:t>Split Data: Train + Test</a:t>
            </a:r>
          </a:p>
          <a:p>
            <a:pPr marL="171450" indent="-171450">
              <a:buFont typeface="Arial" panose="020B0604020202020204" pitchFamily="34" charset="0"/>
              <a:buChar char="•"/>
            </a:pPr>
            <a:r>
              <a:rPr lang="en-US" dirty="0"/>
              <a:t>Fit Model: Logistic Regression (no regularization)</a:t>
            </a:r>
          </a:p>
          <a:p>
            <a:pPr marL="171450" indent="-171450">
              <a:buFont typeface="Arial" panose="020B0604020202020204" pitchFamily="34" charset="0"/>
              <a:buChar char="•"/>
            </a:pPr>
            <a:r>
              <a:rPr lang="en-US" dirty="0"/>
              <a:t>Predict and Write Outputs</a:t>
            </a:r>
          </a:p>
        </p:txBody>
      </p:sp>
      <p:sp>
        <p:nvSpPr>
          <p:cNvPr id="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36</a:t>
            </a:fld>
            <a:endParaRPr lang="en-US" sz="1200" dirty="0"/>
          </a:p>
        </p:txBody>
      </p:sp>
      <p:pic>
        <p:nvPicPr>
          <p:cNvPr id="6" name="Picture 5"/>
          <p:cNvPicPr>
            <a:picLocks noChangeAspect="1"/>
          </p:cNvPicPr>
          <p:nvPr/>
        </p:nvPicPr>
        <p:blipFill>
          <a:blip r:embed="rId3"/>
          <a:stretch>
            <a:fillRect/>
          </a:stretch>
        </p:blipFill>
        <p:spPr>
          <a:xfrm>
            <a:off x="672124" y="1478968"/>
            <a:ext cx="8433614" cy="5244992"/>
          </a:xfrm>
          <a:prstGeom prst="rect">
            <a:avLst/>
          </a:prstGeom>
        </p:spPr>
      </p:pic>
    </p:spTree>
    <p:extLst>
      <p:ext uri="{BB962C8B-B14F-4D97-AF65-F5344CB8AC3E}">
        <p14:creationId xmlns:p14="http://schemas.microsoft.com/office/powerpoint/2010/main" val="237595246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7579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MRS - faster when fitting big data</a:t>
            </a:r>
          </a:p>
        </p:txBody>
      </p:sp>
      <p:sp>
        <p:nvSpPr>
          <p:cNvPr id="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37</a:t>
            </a:fld>
            <a:endParaRPr lang="en-US" sz="1200" dirty="0"/>
          </a:p>
        </p:txBody>
      </p:sp>
      <p:sp>
        <p:nvSpPr>
          <p:cNvPr id="8" name="TextBox 7"/>
          <p:cNvSpPr txBox="1"/>
          <p:nvPr/>
        </p:nvSpPr>
        <p:spPr>
          <a:xfrm>
            <a:off x="9772935" y="4836191"/>
            <a:ext cx="2243449" cy="1569660"/>
          </a:xfrm>
          <a:prstGeom prst="rect">
            <a:avLst/>
          </a:prstGeom>
          <a:noFill/>
        </p:spPr>
        <p:txBody>
          <a:bodyPr wrap="square" rtlCol="0">
            <a:spAutoFit/>
          </a:bodyPr>
          <a:lstStyle/>
          <a:p>
            <a:r>
              <a:rPr lang="en-US" sz="1200" dirty="0"/>
              <a:t>Configuration:</a:t>
            </a:r>
          </a:p>
          <a:p>
            <a:pPr marL="171450" indent="-171450">
              <a:buFont typeface="Arial" panose="020B0604020202020204" pitchFamily="34" charset="0"/>
              <a:buChar char="•"/>
            </a:pPr>
            <a:r>
              <a:rPr lang="en-US" sz="1200" dirty="0"/>
              <a:t>1 Edge Node: 16 cores, 112GB</a:t>
            </a:r>
          </a:p>
          <a:p>
            <a:pPr marL="171450" indent="-171450">
              <a:buFont typeface="Arial" panose="020B0604020202020204" pitchFamily="34" charset="0"/>
              <a:buChar char="•"/>
            </a:pPr>
            <a:r>
              <a:rPr lang="en-US" sz="1200" dirty="0"/>
              <a:t>4 Worker Nodes: 16 cores, 112GB</a:t>
            </a:r>
          </a:p>
          <a:p>
            <a:pPr marL="171450" indent="-171450">
              <a:buFont typeface="Arial" panose="020B0604020202020204" pitchFamily="34" charset="0"/>
              <a:buChar char="•"/>
            </a:pPr>
            <a:r>
              <a:rPr lang="en-US" sz="1200" dirty="0"/>
              <a:t>Dataset: Duplicated Airlines data (.csv)</a:t>
            </a:r>
          </a:p>
          <a:p>
            <a:pPr marL="171450" indent="-171450">
              <a:buFont typeface="Arial" panose="020B0604020202020204" pitchFamily="34" charset="0"/>
              <a:buChar char="•"/>
            </a:pPr>
            <a:r>
              <a:rPr lang="en-US" sz="1200" dirty="0"/>
              <a:t>Number of columns: 26</a:t>
            </a:r>
            <a:endParaRPr lang="en-US" sz="2400" dirty="0"/>
          </a:p>
        </p:txBody>
      </p:sp>
      <p:pic>
        <p:nvPicPr>
          <p:cNvPr id="4" name="Picture 3"/>
          <p:cNvPicPr>
            <a:picLocks noChangeAspect="1"/>
          </p:cNvPicPr>
          <p:nvPr/>
        </p:nvPicPr>
        <p:blipFill>
          <a:blip r:embed="rId3"/>
          <a:stretch>
            <a:fillRect/>
          </a:stretch>
        </p:blipFill>
        <p:spPr>
          <a:xfrm>
            <a:off x="804985" y="1505545"/>
            <a:ext cx="8381955" cy="5215989"/>
          </a:xfrm>
          <a:prstGeom prst="rect">
            <a:avLst/>
          </a:prstGeom>
        </p:spPr>
      </p:pic>
    </p:spTree>
    <p:extLst>
      <p:ext uri="{BB962C8B-B14F-4D97-AF65-F5344CB8AC3E}">
        <p14:creationId xmlns:p14="http://schemas.microsoft.com/office/powerpoint/2010/main" val="331897476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7579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MRS - save time when making predictions</a:t>
            </a:r>
          </a:p>
        </p:txBody>
      </p:sp>
      <p:sp>
        <p:nvSpPr>
          <p:cNvPr id="5" name="TextBox 4"/>
          <p:cNvSpPr txBox="1"/>
          <p:nvPr/>
        </p:nvSpPr>
        <p:spPr>
          <a:xfrm>
            <a:off x="9795842" y="2212392"/>
            <a:ext cx="2538506" cy="923330"/>
          </a:xfrm>
          <a:prstGeom prst="rect">
            <a:avLst/>
          </a:prstGeom>
          <a:noFill/>
        </p:spPr>
        <p:txBody>
          <a:bodyPr wrap="square" rtlCol="0">
            <a:spAutoFit/>
          </a:bodyPr>
          <a:lstStyle/>
          <a:p>
            <a:r>
              <a:rPr lang="en-US" b="1" dirty="0"/>
              <a:t>Predict:</a:t>
            </a:r>
          </a:p>
          <a:p>
            <a:pPr marL="171450" indent="-171450">
              <a:buFont typeface="Arial" panose="020B0604020202020204" pitchFamily="34" charset="0"/>
              <a:buChar char="•"/>
            </a:pPr>
            <a:r>
              <a:rPr lang="en-US" dirty="0"/>
              <a:t>Outputs predictions into files in HDFS</a:t>
            </a:r>
          </a:p>
        </p:txBody>
      </p:sp>
      <p:sp>
        <p:nvSpPr>
          <p:cNvPr id="8" name="TextBox 7"/>
          <p:cNvSpPr txBox="1"/>
          <p:nvPr/>
        </p:nvSpPr>
        <p:spPr>
          <a:xfrm>
            <a:off x="9772935" y="4836191"/>
            <a:ext cx="2243449" cy="1569660"/>
          </a:xfrm>
          <a:prstGeom prst="rect">
            <a:avLst/>
          </a:prstGeom>
          <a:noFill/>
        </p:spPr>
        <p:txBody>
          <a:bodyPr wrap="square" rtlCol="0">
            <a:spAutoFit/>
          </a:bodyPr>
          <a:lstStyle/>
          <a:p>
            <a:r>
              <a:rPr lang="en-US" sz="1200" dirty="0"/>
              <a:t>Configuration:</a:t>
            </a:r>
          </a:p>
          <a:p>
            <a:pPr marL="171450" indent="-171450">
              <a:buFont typeface="Arial" panose="020B0604020202020204" pitchFamily="34" charset="0"/>
              <a:buChar char="•"/>
            </a:pPr>
            <a:r>
              <a:rPr lang="en-US" sz="1200" dirty="0"/>
              <a:t>1 Edge Node: 16 cores, 112GB</a:t>
            </a:r>
          </a:p>
          <a:p>
            <a:pPr marL="171450" indent="-171450">
              <a:buFont typeface="Arial" panose="020B0604020202020204" pitchFamily="34" charset="0"/>
              <a:buChar char="•"/>
            </a:pPr>
            <a:r>
              <a:rPr lang="en-US" sz="1200" dirty="0"/>
              <a:t>4 Worker Nodes: 16 cores, 112GB</a:t>
            </a:r>
          </a:p>
          <a:p>
            <a:pPr marL="171450" indent="-171450">
              <a:buFont typeface="Arial" panose="020B0604020202020204" pitchFamily="34" charset="0"/>
              <a:buChar char="•"/>
            </a:pPr>
            <a:r>
              <a:rPr lang="en-US" sz="1200" dirty="0"/>
              <a:t>Dataset: Duplicated Airlines data (.csv)</a:t>
            </a:r>
          </a:p>
          <a:p>
            <a:pPr marL="171450" indent="-171450">
              <a:buFont typeface="Arial" panose="020B0604020202020204" pitchFamily="34" charset="0"/>
              <a:buChar char="•"/>
            </a:pPr>
            <a:r>
              <a:rPr lang="en-US" sz="1200" dirty="0"/>
              <a:t>Number of columns: 26</a:t>
            </a:r>
            <a:endParaRPr lang="en-US" sz="2400" dirty="0"/>
          </a:p>
        </p:txBody>
      </p:sp>
      <p:sp>
        <p:nvSpPr>
          <p:cNvPr id="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38</a:t>
            </a:fld>
            <a:endParaRPr lang="en-US" sz="1200" dirty="0"/>
          </a:p>
        </p:txBody>
      </p:sp>
      <p:pic>
        <p:nvPicPr>
          <p:cNvPr id="4" name="Picture 3"/>
          <p:cNvPicPr>
            <a:picLocks noChangeAspect="1"/>
          </p:cNvPicPr>
          <p:nvPr/>
        </p:nvPicPr>
        <p:blipFill>
          <a:blip r:embed="rId3"/>
          <a:stretch>
            <a:fillRect/>
          </a:stretch>
        </p:blipFill>
        <p:spPr>
          <a:xfrm>
            <a:off x="875324" y="1505545"/>
            <a:ext cx="8308568" cy="5175426"/>
          </a:xfrm>
          <a:prstGeom prst="rect">
            <a:avLst/>
          </a:prstGeom>
        </p:spPr>
      </p:pic>
    </p:spTree>
    <p:extLst>
      <p:ext uri="{BB962C8B-B14F-4D97-AF65-F5344CB8AC3E}">
        <p14:creationId xmlns:p14="http://schemas.microsoft.com/office/powerpoint/2010/main" val="889941575"/>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7579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err="1">
                <a:solidFill>
                  <a:schemeClr val="bg1"/>
                </a:solidFill>
              </a:rPr>
              <a:t>SparkR</a:t>
            </a:r>
            <a:r>
              <a:rPr lang="en-US" sz="4705" b="1" dirty="0">
                <a:solidFill>
                  <a:schemeClr val="bg1"/>
                </a:solidFill>
              </a:rPr>
              <a:t> - outperform when loading data</a:t>
            </a:r>
          </a:p>
        </p:txBody>
      </p:sp>
      <p:sp>
        <p:nvSpPr>
          <p:cNvPr id="5" name="TextBox 4"/>
          <p:cNvSpPr txBox="1"/>
          <p:nvPr/>
        </p:nvSpPr>
        <p:spPr>
          <a:xfrm>
            <a:off x="9780077" y="2095000"/>
            <a:ext cx="2538506" cy="1754326"/>
          </a:xfrm>
          <a:prstGeom prst="rect">
            <a:avLst/>
          </a:prstGeom>
          <a:noFill/>
        </p:spPr>
        <p:txBody>
          <a:bodyPr wrap="square" rtlCol="0">
            <a:spAutoFit/>
          </a:bodyPr>
          <a:lstStyle/>
          <a:p>
            <a:r>
              <a:rPr lang="en-US" b="1" dirty="0"/>
              <a:t>Load Data:</a:t>
            </a:r>
          </a:p>
          <a:p>
            <a:pPr marL="171450" indent="-171450">
              <a:buFont typeface="Arial" panose="020B0604020202020204" pitchFamily="34" charset="0"/>
              <a:buChar char="•"/>
            </a:pPr>
            <a:r>
              <a:rPr lang="en-US" dirty="0"/>
              <a:t>MRS on Spark: </a:t>
            </a:r>
            <a:r>
              <a:rPr lang="en-US" b="1" dirty="0">
                <a:solidFill>
                  <a:srgbClr val="70AD47"/>
                </a:solidFill>
              </a:rPr>
              <a:t>XDF</a:t>
            </a:r>
          </a:p>
          <a:p>
            <a:pPr marL="171450" indent="-171450">
              <a:buFont typeface="Arial" panose="020B0604020202020204" pitchFamily="34" charset="0"/>
              <a:buChar char="•"/>
            </a:pPr>
            <a:r>
              <a:rPr lang="en-US" dirty="0" err="1"/>
              <a:t>SparkR</a:t>
            </a:r>
            <a:r>
              <a:rPr lang="en-US" dirty="0"/>
              <a:t>: </a:t>
            </a:r>
            <a:r>
              <a:rPr lang="en-US" b="1" dirty="0">
                <a:solidFill>
                  <a:srgbClr val="3E6DC2"/>
                </a:solidFill>
              </a:rPr>
              <a:t>Spark DF</a:t>
            </a:r>
          </a:p>
          <a:p>
            <a:pPr marL="171450" indent="-171450">
              <a:buFont typeface="Arial" panose="020B0604020202020204" pitchFamily="34" charset="0"/>
              <a:buChar char="•"/>
            </a:pPr>
            <a:r>
              <a:rPr lang="en-US" dirty="0" err="1"/>
              <a:t>sparklyr</a:t>
            </a:r>
            <a:r>
              <a:rPr lang="en-US" dirty="0"/>
              <a:t>: </a:t>
            </a:r>
            <a:r>
              <a:rPr lang="en-US" b="1" dirty="0">
                <a:solidFill>
                  <a:srgbClr val="FFC000"/>
                </a:solidFill>
              </a:rPr>
              <a:t>Spark DF</a:t>
            </a:r>
          </a:p>
          <a:p>
            <a:pPr marL="171450" indent="-171450">
              <a:buFont typeface="Arial" panose="020B0604020202020204" pitchFamily="34" charset="0"/>
              <a:buChar char="•"/>
            </a:pPr>
            <a:r>
              <a:rPr lang="en-US" dirty="0"/>
              <a:t>h2o: </a:t>
            </a:r>
            <a:r>
              <a:rPr lang="en-US" b="1" dirty="0">
                <a:solidFill>
                  <a:srgbClr val="416629"/>
                </a:solidFill>
              </a:rPr>
              <a:t>H2OFrame</a:t>
            </a:r>
          </a:p>
          <a:p>
            <a:pPr marL="171450" indent="-171450">
              <a:buFont typeface="Arial" panose="020B0604020202020204" pitchFamily="34" charset="0"/>
              <a:buChar char="•"/>
            </a:pPr>
            <a:r>
              <a:rPr lang="en-US" dirty="0"/>
              <a:t>CRAN R: </a:t>
            </a:r>
            <a:r>
              <a:rPr lang="en-US" b="1" dirty="0">
                <a:solidFill>
                  <a:srgbClr val="254377"/>
                </a:solidFill>
              </a:rPr>
              <a:t>DF</a:t>
            </a:r>
          </a:p>
        </p:txBody>
      </p:sp>
      <p:sp>
        <p:nvSpPr>
          <p:cNvPr id="8" name="TextBox 7"/>
          <p:cNvSpPr txBox="1"/>
          <p:nvPr/>
        </p:nvSpPr>
        <p:spPr>
          <a:xfrm>
            <a:off x="9772935" y="4836191"/>
            <a:ext cx="2243449" cy="1569660"/>
          </a:xfrm>
          <a:prstGeom prst="rect">
            <a:avLst/>
          </a:prstGeom>
          <a:noFill/>
        </p:spPr>
        <p:txBody>
          <a:bodyPr wrap="square" rtlCol="0">
            <a:spAutoFit/>
          </a:bodyPr>
          <a:lstStyle/>
          <a:p>
            <a:r>
              <a:rPr lang="en-US" sz="1200" dirty="0"/>
              <a:t>Configuration:</a:t>
            </a:r>
          </a:p>
          <a:p>
            <a:pPr marL="171450" indent="-171450">
              <a:buFont typeface="Arial" panose="020B0604020202020204" pitchFamily="34" charset="0"/>
              <a:buChar char="•"/>
            </a:pPr>
            <a:r>
              <a:rPr lang="en-US" sz="1200" dirty="0"/>
              <a:t>1 Edge Node: 16 cores, 112GB</a:t>
            </a:r>
          </a:p>
          <a:p>
            <a:pPr marL="171450" indent="-171450">
              <a:buFont typeface="Arial" panose="020B0604020202020204" pitchFamily="34" charset="0"/>
              <a:buChar char="•"/>
            </a:pPr>
            <a:r>
              <a:rPr lang="en-US" sz="1200" dirty="0"/>
              <a:t>4 Worker Nodes: 16 cores, 112GB</a:t>
            </a:r>
          </a:p>
          <a:p>
            <a:pPr marL="171450" indent="-171450">
              <a:buFont typeface="Arial" panose="020B0604020202020204" pitchFamily="34" charset="0"/>
              <a:buChar char="•"/>
            </a:pPr>
            <a:r>
              <a:rPr lang="en-US" sz="1200" dirty="0"/>
              <a:t>Dataset: Duplicated Airlines data (.csv)</a:t>
            </a:r>
          </a:p>
          <a:p>
            <a:pPr marL="171450" indent="-171450">
              <a:buFont typeface="Arial" panose="020B0604020202020204" pitchFamily="34" charset="0"/>
              <a:buChar char="•"/>
            </a:pPr>
            <a:r>
              <a:rPr lang="en-US" sz="1200" dirty="0"/>
              <a:t>Number of columns: 26</a:t>
            </a:r>
            <a:endParaRPr lang="en-US" sz="2400" dirty="0"/>
          </a:p>
        </p:txBody>
      </p:sp>
      <p:sp>
        <p:nvSpPr>
          <p:cNvPr id="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39</a:t>
            </a:fld>
            <a:endParaRPr lang="en-US" sz="1200" dirty="0"/>
          </a:p>
        </p:txBody>
      </p:sp>
      <p:pic>
        <p:nvPicPr>
          <p:cNvPr id="4" name="Picture 3"/>
          <p:cNvPicPr>
            <a:picLocks noChangeAspect="1"/>
          </p:cNvPicPr>
          <p:nvPr/>
        </p:nvPicPr>
        <p:blipFill>
          <a:blip r:embed="rId3"/>
          <a:stretch>
            <a:fillRect/>
          </a:stretch>
        </p:blipFill>
        <p:spPr>
          <a:xfrm>
            <a:off x="902834" y="1508593"/>
            <a:ext cx="8281057" cy="5150115"/>
          </a:xfrm>
          <a:prstGeom prst="rect">
            <a:avLst/>
          </a:prstGeom>
        </p:spPr>
      </p:pic>
    </p:spTree>
    <p:extLst>
      <p:ext uri="{BB962C8B-B14F-4D97-AF65-F5344CB8AC3E}">
        <p14:creationId xmlns:p14="http://schemas.microsoft.com/office/powerpoint/2010/main" val="60759398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marR="0" lvl="0" indent="-336145" algn="ctr" defTabSz="91410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9355435" cy="899537"/>
          </a:xfrm>
        </p:spPr>
        <p:txBody>
          <a:bodyPr/>
          <a:lstStyle/>
          <a:p>
            <a:r>
              <a:rPr lang="en-US" sz="4705" b="1" dirty="0">
                <a:solidFill>
                  <a:schemeClr val="bg1"/>
                </a:solidFill>
              </a:rPr>
              <a:t>Introduction</a:t>
            </a:r>
          </a:p>
        </p:txBody>
      </p:sp>
      <p:sp>
        <p:nvSpPr>
          <p:cNvPr id="5" name="Content Placeholder 2"/>
          <p:cNvSpPr txBox="1">
            <a:spLocks/>
          </p:cNvSpPr>
          <p:nvPr/>
        </p:nvSpPr>
        <p:spPr>
          <a:xfrm>
            <a:off x="838201" y="2120662"/>
            <a:ext cx="10515600" cy="3482969"/>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3400" dirty="0">
                <a:solidFill>
                  <a:schemeClr val="tx1">
                    <a:lumMod val="75000"/>
                    <a:lumOff val="25000"/>
                  </a:schemeClr>
                </a:solidFill>
                <a:latin typeface="+mn-lt"/>
                <a:cs typeface="ＭＳ Ｐゴシック" charset="0"/>
              </a:rPr>
              <a:t>What is R?</a:t>
            </a:r>
          </a:p>
          <a:p>
            <a:pPr>
              <a:lnSpc>
                <a:spcPct val="150000"/>
              </a:lnSpc>
            </a:pPr>
            <a:r>
              <a:rPr lang="en-US" sz="3400" dirty="0">
                <a:solidFill>
                  <a:schemeClr val="tx1">
                    <a:lumMod val="75000"/>
                    <a:lumOff val="25000"/>
                  </a:schemeClr>
                </a:solidFill>
                <a:latin typeface="+mn-lt"/>
                <a:cs typeface="ＭＳ Ｐゴシック" charset="0"/>
              </a:rPr>
              <a:t>What limits the scalability of R scripts?</a:t>
            </a:r>
          </a:p>
          <a:p>
            <a:pPr>
              <a:lnSpc>
                <a:spcPct val="150000"/>
              </a:lnSpc>
            </a:pPr>
            <a:r>
              <a:rPr lang="en-US" sz="3400" dirty="0">
                <a:solidFill>
                  <a:schemeClr val="tx1">
                    <a:lumMod val="75000"/>
                    <a:lumOff val="25000"/>
                  </a:schemeClr>
                </a:solidFill>
                <a:latin typeface="+mn-lt"/>
                <a:cs typeface="ＭＳ Ｐゴシック" charset="0"/>
              </a:rPr>
              <a:t>What functions and techniques can be used to overcome those limits?</a:t>
            </a: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a:t>
            </a:fld>
            <a:endParaRPr lang="en-US" sz="1200" dirty="0"/>
          </a:p>
        </p:txBody>
      </p:sp>
    </p:spTree>
    <p:extLst>
      <p:ext uri="{BB962C8B-B14F-4D97-AF65-F5344CB8AC3E}">
        <p14:creationId xmlns:p14="http://schemas.microsoft.com/office/powerpoint/2010/main" val="829038890"/>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183907"/>
            <a:ext cx="12191999" cy="942859"/>
          </a:xfrm>
        </p:spPr>
        <p:txBody>
          <a:bodyPr>
            <a:noAutofit/>
          </a:bodyPr>
          <a:lstStyle/>
          <a:p>
            <a:r>
              <a:rPr lang="en-US" sz="4800" dirty="0">
                <a:solidFill>
                  <a:schemeClr val="tx1"/>
                </a:solidFill>
                <a:latin typeface="Segoe UI" panose="020B0502040204020203" pitchFamily="34" charset="0"/>
                <a:cs typeface="Segoe UI" panose="020B0502040204020203" pitchFamily="34" charset="0"/>
              </a:rPr>
              <a:t>Other Options for Scaling R Scripts</a:t>
            </a:r>
            <a:endParaRPr lang="en-US" sz="4800"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289952" y="4529339"/>
            <a:ext cx="3248025" cy="2095500"/>
          </a:xfrm>
          <a:prstGeom prst="rect">
            <a:avLst/>
          </a:prstGeom>
        </p:spPr>
      </p:pic>
      <p:sp>
        <p:nvSpPr>
          <p:cNvPr id="8" name="Rectangle 7"/>
          <p:cNvSpPr/>
          <p:nvPr/>
        </p:nvSpPr>
        <p:spPr>
          <a:xfrm>
            <a:off x="9614597" y="6009439"/>
            <a:ext cx="1726755" cy="369332"/>
          </a:xfrm>
          <a:prstGeom prst="rect">
            <a:avLst/>
          </a:prstGeom>
        </p:spPr>
        <p:txBody>
          <a:bodyPr wrap="none">
            <a:spAutoFit/>
          </a:bodyPr>
          <a:lstStyle/>
          <a:p>
            <a:r>
              <a:rPr lang="en-US" dirty="0"/>
              <a:t>Katherine Zhao</a:t>
            </a:r>
          </a:p>
        </p:txBody>
      </p:sp>
      <p:sp>
        <p:nvSpPr>
          <p:cNvPr id="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40</a:t>
            </a:fld>
            <a:endParaRPr lang="en-US" sz="1200" dirty="0"/>
          </a:p>
        </p:txBody>
      </p:sp>
    </p:spTree>
    <p:extLst>
      <p:ext uri="{BB962C8B-B14F-4D97-AF65-F5344CB8AC3E}">
        <p14:creationId xmlns:p14="http://schemas.microsoft.com/office/powerpoint/2010/main" val="2590164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The </a:t>
            </a:r>
            <a:r>
              <a:rPr lang="en-US" sz="4705" b="1" dirty="0">
                <a:solidFill>
                  <a:schemeClr val="bg1"/>
                </a:solidFill>
                <a:latin typeface="Courier New" panose="02070309020205020404" pitchFamily="49" charset="0"/>
                <a:cs typeface="Courier New" panose="02070309020205020404" pitchFamily="49" charset="0"/>
              </a:rPr>
              <a:t>bigmemory</a:t>
            </a:r>
            <a:r>
              <a:rPr lang="en-US" sz="4705" b="1" dirty="0">
                <a:solidFill>
                  <a:schemeClr val="bg1"/>
                </a:solidFill>
              </a:rPr>
              <a:t> project</a:t>
            </a:r>
          </a:p>
        </p:txBody>
      </p:sp>
      <p:sp>
        <p:nvSpPr>
          <p:cNvPr id="4" name="Content Placeholder 2"/>
          <p:cNvSpPr txBox="1">
            <a:spLocks/>
          </p:cNvSpPr>
          <p:nvPr/>
        </p:nvSpPr>
        <p:spPr>
          <a:xfrm>
            <a:off x="838201" y="1580487"/>
            <a:ext cx="10515600" cy="4529368"/>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3000" b="1" dirty="0" err="1">
                <a:solidFill>
                  <a:schemeClr val="accent1">
                    <a:lumMod val="75000"/>
                  </a:schemeClr>
                </a:solidFill>
                <a:latin typeface="Courier New" panose="02070309020205020404" pitchFamily="49" charset="0"/>
                <a:cs typeface="Courier New" panose="02070309020205020404" pitchFamily="49" charset="0"/>
              </a:rPr>
              <a:t>bigmemory</a:t>
            </a:r>
            <a:r>
              <a:rPr lang="en-US" sz="3000" dirty="0">
                <a:solidFill>
                  <a:schemeClr val="tx1">
                    <a:lumMod val="75000"/>
                    <a:lumOff val="25000"/>
                  </a:schemeClr>
                </a:solidFill>
                <a:latin typeface="+mn-lt"/>
              </a:rPr>
              <a:t> works with massive matrix-like objects in R</a:t>
            </a:r>
          </a:p>
          <a:p>
            <a:pPr>
              <a:lnSpc>
                <a:spcPct val="100000"/>
              </a:lnSpc>
            </a:pPr>
            <a:r>
              <a:rPr lang="en-US" sz="3000" dirty="0">
                <a:solidFill>
                  <a:schemeClr val="tx1">
                    <a:lumMod val="75000"/>
                    <a:lumOff val="25000"/>
                  </a:schemeClr>
                </a:solidFill>
                <a:latin typeface="+mn-lt"/>
              </a:rPr>
              <a:t>Combines memory and file-backed data structures</a:t>
            </a:r>
          </a:p>
          <a:p>
            <a:pPr>
              <a:lnSpc>
                <a:spcPct val="100000"/>
              </a:lnSpc>
            </a:pPr>
            <a:endParaRPr lang="en-US" sz="3000" dirty="0">
              <a:solidFill>
                <a:schemeClr val="tx1">
                  <a:lumMod val="75000"/>
                  <a:lumOff val="25000"/>
                </a:schemeClr>
              </a:solidFill>
              <a:latin typeface="+mn-lt"/>
            </a:endParaRPr>
          </a:p>
          <a:p>
            <a:pPr>
              <a:lnSpc>
                <a:spcPct val="100000"/>
              </a:lnSpc>
            </a:pPr>
            <a:endParaRPr lang="en-US" sz="3000" dirty="0">
              <a:solidFill>
                <a:schemeClr val="tx1">
                  <a:lumMod val="75000"/>
                  <a:lumOff val="25000"/>
                </a:schemeClr>
              </a:solidFill>
              <a:latin typeface="+mn-lt"/>
            </a:endParaRPr>
          </a:p>
          <a:p>
            <a:pPr>
              <a:lnSpc>
                <a:spcPct val="100000"/>
              </a:lnSpc>
            </a:pPr>
            <a:r>
              <a:rPr lang="en-US" sz="3000" dirty="0">
                <a:solidFill>
                  <a:schemeClr val="tx1">
                    <a:lumMod val="75000"/>
                    <a:lumOff val="25000"/>
                  </a:schemeClr>
                </a:solidFill>
                <a:latin typeface="+mn-lt"/>
              </a:rPr>
              <a:t>Imports a 20 million rows * 26 columns numerical matrix and </a:t>
            </a:r>
            <a:r>
              <a:rPr lang="en-US" sz="3000" dirty="0" err="1">
                <a:solidFill>
                  <a:schemeClr val="tx1">
                    <a:lumMod val="75000"/>
                    <a:lumOff val="25000"/>
                  </a:schemeClr>
                </a:solidFill>
                <a:latin typeface="Courier New" panose="02070309020205020404" pitchFamily="49" charset="0"/>
                <a:cs typeface="Courier New" panose="02070309020205020404" pitchFamily="49" charset="0"/>
              </a:rPr>
              <a:t>big.matrix</a:t>
            </a:r>
            <a:r>
              <a:rPr lang="en-US" sz="3000" dirty="0">
                <a:solidFill>
                  <a:schemeClr val="tx1">
                    <a:lumMod val="75000"/>
                    <a:lumOff val="25000"/>
                  </a:schemeClr>
                </a:solidFill>
                <a:latin typeface="Courier New" panose="02070309020205020404" pitchFamily="49" charset="0"/>
                <a:cs typeface="Courier New" panose="02070309020205020404" pitchFamily="49" charset="0"/>
              </a:rPr>
              <a:t> </a:t>
            </a:r>
            <a:r>
              <a:rPr lang="en-US" sz="3000" dirty="0">
                <a:solidFill>
                  <a:schemeClr val="tx1">
                    <a:lumMod val="75000"/>
                    <a:lumOff val="25000"/>
                  </a:schemeClr>
                </a:solidFill>
                <a:latin typeface="+mn-lt"/>
              </a:rPr>
              <a:t>object is much smaller than its corresponding R matrix</a:t>
            </a:r>
          </a:p>
          <a:p>
            <a:pPr>
              <a:lnSpc>
                <a:spcPct val="100000"/>
              </a:lnSpc>
            </a:pPr>
            <a:endParaRPr lang="en-US" sz="3100" dirty="0">
              <a:solidFill>
                <a:schemeClr val="tx1">
                  <a:lumMod val="75000"/>
                  <a:lumOff val="25000"/>
                </a:schemeClr>
              </a:solidFill>
              <a:latin typeface="+mn-lt"/>
            </a:endParaRPr>
          </a:p>
        </p:txBody>
      </p:sp>
      <p:sp>
        <p:nvSpPr>
          <p:cNvPr id="5" name="TextBox 4"/>
          <p:cNvSpPr txBox="1"/>
          <p:nvPr/>
        </p:nvSpPr>
        <p:spPr>
          <a:xfrm>
            <a:off x="226555" y="6622204"/>
            <a:ext cx="5011308" cy="246221"/>
          </a:xfrm>
          <a:prstGeom prst="rect">
            <a:avLst/>
          </a:prstGeom>
          <a:noFill/>
        </p:spPr>
        <p:txBody>
          <a:bodyPr wrap="none" rtlCol="0">
            <a:spAutoFit/>
          </a:bodyPr>
          <a:lstStyle/>
          <a:p>
            <a:r>
              <a:rPr lang="en-US" sz="1000" b="1" dirty="0"/>
              <a:t>Source</a:t>
            </a:r>
            <a:r>
              <a:rPr lang="en-US" sz="1000" dirty="0"/>
              <a:t>: </a:t>
            </a:r>
            <a:r>
              <a:rPr lang="en-US" sz="1000" dirty="0">
                <a:hlinkClick r:id="rId3"/>
              </a:rPr>
              <a:t>“The Bigmemory Project” </a:t>
            </a:r>
            <a:r>
              <a:rPr lang="en-US" sz="1000" dirty="0"/>
              <a:t>by Michael Kane and John Emerson: April 29, 2010. </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7" y="2642471"/>
            <a:ext cx="3421487" cy="1093154"/>
          </a:xfrm>
          <a:prstGeom prst="rect">
            <a:avLst/>
          </a:prstGeom>
        </p:spPr>
      </p:pic>
      <p:pic>
        <p:nvPicPr>
          <p:cNvPr id="7" name="Picture 6"/>
          <p:cNvPicPr>
            <a:picLocks noChangeAspect="1"/>
          </p:cNvPicPr>
          <p:nvPr/>
        </p:nvPicPr>
        <p:blipFill>
          <a:blip r:embed="rId5"/>
          <a:stretch>
            <a:fillRect/>
          </a:stretch>
        </p:blipFill>
        <p:spPr>
          <a:xfrm>
            <a:off x="5311625" y="5036113"/>
            <a:ext cx="6180940" cy="151882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41</a:t>
            </a:fld>
            <a:endParaRPr lang="en-US" sz="1200" dirty="0"/>
          </a:p>
        </p:txBody>
      </p:sp>
    </p:spTree>
    <p:extLst>
      <p:ext uri="{BB962C8B-B14F-4D97-AF65-F5344CB8AC3E}">
        <p14:creationId xmlns:p14="http://schemas.microsoft.com/office/powerpoint/2010/main" val="30969598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sister packages and related work</a:t>
            </a:r>
          </a:p>
        </p:txBody>
      </p:sp>
      <p:sp>
        <p:nvSpPr>
          <p:cNvPr id="4" name="Content Placeholder 2"/>
          <p:cNvSpPr txBox="1">
            <a:spLocks/>
          </p:cNvSpPr>
          <p:nvPr/>
        </p:nvSpPr>
        <p:spPr>
          <a:xfrm>
            <a:off x="838201" y="1704950"/>
            <a:ext cx="10515600" cy="4607227"/>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biganalytics</a:t>
            </a:r>
            <a:r>
              <a:rPr lang="en-US" sz="2500" dirty="0">
                <a:solidFill>
                  <a:schemeClr val="tx1">
                    <a:lumMod val="75000"/>
                    <a:lumOff val="25000"/>
                  </a:schemeClr>
                </a:solidFill>
                <a:latin typeface="+mn-lt"/>
              </a:rPr>
              <a:t>: provides exploratory data analysis functionality on big.matrix</a:t>
            </a:r>
          </a:p>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bigtabulate</a:t>
            </a:r>
            <a:r>
              <a:rPr lang="en-US" sz="2500" dirty="0">
                <a:solidFill>
                  <a:schemeClr val="tx1">
                    <a:lumMod val="75000"/>
                    <a:lumOff val="25000"/>
                  </a:schemeClr>
                </a:solidFill>
                <a:latin typeface="+mn-lt"/>
              </a:rPr>
              <a:t>: adds table-, </a:t>
            </a:r>
            <a:r>
              <a:rPr lang="en-US" sz="2500" dirty="0" err="1">
                <a:solidFill>
                  <a:schemeClr val="tx1">
                    <a:lumMod val="75000"/>
                    <a:lumOff val="25000"/>
                  </a:schemeClr>
                </a:solidFill>
                <a:latin typeface="+mn-lt"/>
              </a:rPr>
              <a:t>tapply</a:t>
            </a:r>
            <a:r>
              <a:rPr lang="en-US" sz="2500" dirty="0">
                <a:solidFill>
                  <a:schemeClr val="tx1">
                    <a:lumMod val="75000"/>
                    <a:lumOff val="25000"/>
                  </a:schemeClr>
                </a:solidFill>
                <a:latin typeface="+mn-lt"/>
              </a:rPr>
              <a:t>-, and split-like behavior for </a:t>
            </a:r>
            <a:r>
              <a:rPr lang="en-US" sz="2500" dirty="0" err="1">
                <a:solidFill>
                  <a:schemeClr val="tx1">
                    <a:lumMod val="75000"/>
                    <a:lumOff val="25000"/>
                  </a:schemeClr>
                </a:solidFill>
                <a:latin typeface="+mn-lt"/>
              </a:rPr>
              <a:t>big.matrix</a:t>
            </a:r>
            <a:endParaRPr lang="en-US" sz="2500" dirty="0">
              <a:solidFill>
                <a:schemeClr val="tx1">
                  <a:lumMod val="75000"/>
                  <a:lumOff val="25000"/>
                </a:schemeClr>
              </a:solidFill>
              <a:latin typeface="+mn-lt"/>
            </a:endParaRPr>
          </a:p>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bigalgebra</a:t>
            </a:r>
            <a:r>
              <a:rPr lang="en-US" sz="2500" dirty="0">
                <a:solidFill>
                  <a:schemeClr val="tx1">
                    <a:lumMod val="75000"/>
                    <a:lumOff val="25000"/>
                  </a:schemeClr>
                </a:solidFill>
                <a:latin typeface="+mn-lt"/>
              </a:rPr>
              <a:t>: performs linear algebra calculations on big.matrix and R matrix</a:t>
            </a:r>
          </a:p>
          <a:p>
            <a:pPr marL="285750" indent="-285750">
              <a:lnSpc>
                <a:spcPct val="110000"/>
              </a:lnSpc>
              <a:buFont typeface="Arial" panose="020B0604020202020204" pitchFamily="34" charset="0"/>
              <a:buChar char="•"/>
            </a:pPr>
            <a:r>
              <a:rPr lang="en-US" sz="2500" b="1" dirty="0">
                <a:solidFill>
                  <a:schemeClr val="accent1">
                    <a:lumMod val="75000"/>
                  </a:schemeClr>
                </a:solidFill>
                <a:latin typeface="Courier New" panose="02070309020205020404" pitchFamily="49" charset="0"/>
                <a:cs typeface="Courier New" panose="02070309020205020404" pitchFamily="49" charset="0"/>
              </a:rPr>
              <a:t>synchronicity</a:t>
            </a:r>
            <a:r>
              <a:rPr lang="en-US" sz="2500" dirty="0">
                <a:solidFill>
                  <a:schemeClr val="tx1">
                    <a:lumMod val="75000"/>
                    <a:lumOff val="25000"/>
                  </a:schemeClr>
                </a:solidFill>
                <a:latin typeface="+mn-lt"/>
              </a:rPr>
              <a:t>: supports synchronization and may eventually support </a:t>
            </a:r>
            <a:r>
              <a:rPr lang="en-US" sz="2500" dirty="0" err="1">
                <a:solidFill>
                  <a:schemeClr val="tx1">
                    <a:lumMod val="75000"/>
                    <a:lumOff val="25000"/>
                  </a:schemeClr>
                </a:solidFill>
                <a:latin typeface="+mn-lt"/>
              </a:rPr>
              <a:t>interprocess</a:t>
            </a:r>
            <a:r>
              <a:rPr lang="en-US" sz="2500" dirty="0">
                <a:solidFill>
                  <a:schemeClr val="tx1">
                    <a:lumMod val="75000"/>
                    <a:lumOff val="25000"/>
                  </a:schemeClr>
                </a:solidFill>
                <a:latin typeface="+mn-lt"/>
              </a:rPr>
              <a:t> communication (</a:t>
            </a:r>
            <a:r>
              <a:rPr lang="en-US" sz="2500" dirty="0" err="1">
                <a:solidFill>
                  <a:schemeClr val="tx1">
                    <a:lumMod val="75000"/>
                    <a:lumOff val="25000"/>
                  </a:schemeClr>
                </a:solidFill>
                <a:latin typeface="+mn-lt"/>
              </a:rPr>
              <a:t>ipc</a:t>
            </a:r>
            <a:r>
              <a:rPr lang="en-US" sz="2500" dirty="0">
                <a:solidFill>
                  <a:schemeClr val="tx1">
                    <a:lumMod val="75000"/>
                    <a:lumOff val="25000"/>
                  </a:schemeClr>
                </a:solidFill>
                <a:latin typeface="+mn-lt"/>
              </a:rPr>
              <a:t>) and message passing</a:t>
            </a:r>
          </a:p>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biglm</a:t>
            </a:r>
            <a:r>
              <a:rPr lang="en-US" sz="2500" dirty="0">
                <a:solidFill>
                  <a:schemeClr val="tx1">
                    <a:lumMod val="75000"/>
                    <a:lumOff val="25000"/>
                  </a:schemeClr>
                </a:solidFill>
                <a:latin typeface="+mn-lt"/>
              </a:rPr>
              <a:t>: provides linear and generalized linear models on </a:t>
            </a:r>
            <a:r>
              <a:rPr lang="en-US" sz="2500" dirty="0" err="1">
                <a:solidFill>
                  <a:schemeClr val="tx1">
                    <a:lumMod val="75000"/>
                    <a:lumOff val="25000"/>
                  </a:schemeClr>
                </a:solidFill>
                <a:latin typeface="+mn-lt"/>
              </a:rPr>
              <a:t>big.matrix</a:t>
            </a:r>
            <a:endParaRPr lang="en-US" sz="2500" dirty="0">
              <a:solidFill>
                <a:schemeClr val="tx1">
                  <a:lumMod val="75000"/>
                  <a:lumOff val="25000"/>
                </a:schemeClr>
              </a:solidFill>
              <a:latin typeface="+mn-lt"/>
            </a:endParaRPr>
          </a:p>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Rdsm</a:t>
            </a:r>
            <a:r>
              <a:rPr lang="en-US" sz="2500" dirty="0">
                <a:solidFill>
                  <a:schemeClr val="tx1">
                    <a:lumMod val="75000"/>
                    <a:lumOff val="25000"/>
                  </a:schemeClr>
                </a:solidFill>
                <a:latin typeface="+mn-lt"/>
              </a:rPr>
              <a:t>: enables shared-memory parallelism with </a:t>
            </a:r>
            <a:r>
              <a:rPr lang="en-US" sz="2500" dirty="0" err="1">
                <a:solidFill>
                  <a:schemeClr val="tx1">
                    <a:lumMod val="75000"/>
                    <a:lumOff val="25000"/>
                  </a:schemeClr>
                </a:solidFill>
                <a:latin typeface="+mn-lt"/>
              </a:rPr>
              <a:t>big.matrix</a:t>
            </a:r>
            <a:endParaRPr lang="en-US" sz="2500" dirty="0">
              <a:solidFill>
                <a:schemeClr val="tx1">
                  <a:lumMod val="75000"/>
                  <a:lumOff val="25000"/>
                </a:schemeClr>
              </a:solidFill>
              <a:latin typeface="+mn-lt"/>
            </a:endParaRPr>
          </a:p>
          <a:p>
            <a:pPr marL="733943" lvl="2" indent="-285750">
              <a:buFont typeface="Arial" panose="020B0604020202020204" pitchFamily="34" charset="0"/>
              <a:buChar char="•"/>
            </a:pPr>
            <a:endParaRPr lang="en-US" sz="1140" dirty="0">
              <a:solidFill>
                <a:schemeClr val="tx1">
                  <a:lumMod val="75000"/>
                  <a:lumOff val="25000"/>
                </a:schemeClr>
              </a:solidFill>
            </a:endParaRPr>
          </a:p>
        </p:txBody>
      </p:sp>
      <p:sp>
        <p:nvSpPr>
          <p:cNvPr id="5" name="TextBox 4"/>
          <p:cNvSpPr txBox="1"/>
          <p:nvPr/>
        </p:nvSpPr>
        <p:spPr>
          <a:xfrm>
            <a:off x="226555" y="6622204"/>
            <a:ext cx="5011308" cy="246221"/>
          </a:xfrm>
          <a:prstGeom prst="rect">
            <a:avLst/>
          </a:prstGeom>
          <a:noFill/>
        </p:spPr>
        <p:txBody>
          <a:bodyPr wrap="none" rtlCol="0">
            <a:spAutoFit/>
          </a:bodyPr>
          <a:lstStyle/>
          <a:p>
            <a:r>
              <a:rPr lang="en-US" sz="1000" b="1" dirty="0"/>
              <a:t>Source</a:t>
            </a:r>
            <a:r>
              <a:rPr lang="en-US" sz="1000" dirty="0"/>
              <a:t>: </a:t>
            </a:r>
            <a:r>
              <a:rPr lang="en-US" sz="1000" dirty="0">
                <a:hlinkClick r:id="rId3"/>
              </a:rPr>
              <a:t>“The Bigmemory Project” </a:t>
            </a:r>
            <a:r>
              <a:rPr lang="en-US" sz="1000" dirty="0"/>
              <a:t>by Michael Kane and John Emerson: April 29, 2010. </a:t>
            </a: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42</a:t>
            </a:fld>
            <a:endParaRPr lang="en-US" sz="1200" dirty="0"/>
          </a:p>
        </p:txBody>
      </p:sp>
    </p:spTree>
    <p:extLst>
      <p:ext uri="{BB962C8B-B14F-4D97-AF65-F5344CB8AC3E}">
        <p14:creationId xmlns:p14="http://schemas.microsoft.com/office/powerpoint/2010/main" val="89636471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838201" y="1601949"/>
            <a:ext cx="10515600" cy="487677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lvl="1" indent="-336145">
              <a:lnSpc>
                <a:spcPct val="100000"/>
              </a:lnSpc>
            </a:pPr>
            <a:r>
              <a:rPr lang="en-US" sz="3200" dirty="0">
                <a:solidFill>
                  <a:schemeClr val="tx1">
                    <a:lumMod val="75000"/>
                    <a:lumOff val="25000"/>
                  </a:schemeClr>
                </a:solidFill>
                <a:cs typeface="ＭＳ Ｐゴシック" charset="0"/>
              </a:rPr>
              <a:t>Provides data structures that are stored on Disk, but behave as if they were in RAM</a:t>
            </a:r>
          </a:p>
          <a:p>
            <a:pPr marL="336145" lvl="1" indent="-336145">
              <a:lnSpc>
                <a:spcPct val="100000"/>
              </a:lnSpc>
            </a:pPr>
            <a:r>
              <a:rPr lang="en-US" sz="3200" dirty="0">
                <a:solidFill>
                  <a:schemeClr val="tx1">
                    <a:lumMod val="75000"/>
                    <a:lumOff val="25000"/>
                  </a:schemeClr>
                </a:solidFill>
                <a:cs typeface="ＭＳ Ｐゴシック" charset="0"/>
              </a:rPr>
              <a:t>Maps only a section in main memory for effective consumption</a:t>
            </a:r>
          </a:p>
          <a:p>
            <a:pPr marL="336145" lvl="1" indent="-336145">
              <a:lnSpc>
                <a:spcPct val="100000"/>
              </a:lnSpc>
            </a:pPr>
            <a:endParaRPr lang="en-US" sz="3200" dirty="0">
              <a:solidFill>
                <a:schemeClr val="tx1">
                  <a:lumMod val="75000"/>
                  <a:lumOff val="25000"/>
                </a:schemeClr>
              </a:solidFill>
              <a:cs typeface="ＭＳ Ｐゴシック" charset="0"/>
            </a:endParaRPr>
          </a:p>
          <a:p>
            <a:pPr marL="336145" lvl="1" indent="-336145">
              <a:lnSpc>
                <a:spcPct val="100000"/>
              </a:lnSpc>
            </a:pPr>
            <a:endParaRPr lang="en-US" sz="3200" dirty="0">
              <a:solidFill>
                <a:schemeClr val="tx1">
                  <a:lumMod val="75000"/>
                  <a:lumOff val="25000"/>
                </a:schemeClr>
              </a:solidFill>
              <a:cs typeface="ＭＳ Ｐゴシック" charset="0"/>
            </a:endParaRPr>
          </a:p>
          <a:p>
            <a:pPr marL="336145" lvl="1" indent="-336145">
              <a:lnSpc>
                <a:spcPct val="100000"/>
              </a:lnSpc>
            </a:pPr>
            <a:endParaRPr lang="en-US" sz="3200" dirty="0">
              <a:solidFill>
                <a:schemeClr val="tx1">
                  <a:lumMod val="75000"/>
                  <a:lumOff val="25000"/>
                </a:schemeClr>
              </a:solidFill>
              <a:cs typeface="ＭＳ Ｐゴシック" charset="0"/>
            </a:endParaRPr>
          </a:p>
          <a:p>
            <a:pPr marL="336145" lvl="1" indent="-336145">
              <a:lnSpc>
                <a:spcPct val="100000"/>
              </a:lnSpc>
            </a:pPr>
            <a:r>
              <a:rPr lang="en-US" sz="3200" dirty="0">
                <a:solidFill>
                  <a:schemeClr val="tx1">
                    <a:lumMod val="75000"/>
                    <a:lumOff val="25000"/>
                  </a:schemeClr>
                </a:solidFill>
                <a:cs typeface="ＭＳ Ｐゴシック" charset="0"/>
              </a:rPr>
              <a:t>Accepts numeric and characters as input data</a:t>
            </a:r>
          </a:p>
        </p:txBody>
      </p:sp>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err="1">
                <a:solidFill>
                  <a:schemeClr val="bg1"/>
                </a:solidFill>
                <a:latin typeface="Courier New" panose="02070309020205020404" pitchFamily="49" charset="0"/>
                <a:cs typeface="Courier New" panose="02070309020205020404" pitchFamily="49" charset="0"/>
              </a:rPr>
              <a:t>ff</a:t>
            </a:r>
            <a:r>
              <a:rPr lang="en-US" sz="4705" b="1" dirty="0">
                <a:solidFill>
                  <a:schemeClr val="bg1"/>
                </a:solidFill>
              </a:rPr>
              <a:t> package</a:t>
            </a:r>
          </a:p>
        </p:txBody>
      </p:sp>
      <p:sp>
        <p:nvSpPr>
          <p:cNvPr id="4" name="Content Placeholder 2"/>
          <p:cNvSpPr txBox="1">
            <a:spLocks/>
          </p:cNvSpPr>
          <p:nvPr/>
        </p:nvSpPr>
        <p:spPr>
          <a:xfrm>
            <a:off x="915041" y="2374366"/>
            <a:ext cx="10515600" cy="460130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sz="3200" dirty="0">
              <a:latin typeface="+mn-lt"/>
            </a:endParaRPr>
          </a:p>
          <a:p>
            <a:pPr marL="733943" lvl="2" indent="-285750">
              <a:buFont typeface="Arial" panose="020B0604020202020204" pitchFamily="34" charset="0"/>
              <a:buChar char="•"/>
            </a:pPr>
            <a:endParaRPr lang="en-US" sz="114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471" y="3368542"/>
            <a:ext cx="6834739" cy="1899556"/>
          </a:xfrm>
          <a:prstGeom prst="rect">
            <a:avLst/>
          </a:prstGeom>
        </p:spPr>
      </p:pic>
      <p:sp>
        <p:nvSpPr>
          <p:cNvPr id="16" name="TextBox 15"/>
          <p:cNvSpPr txBox="1"/>
          <p:nvPr/>
        </p:nvSpPr>
        <p:spPr>
          <a:xfrm>
            <a:off x="226555" y="6604084"/>
            <a:ext cx="4895892" cy="246221"/>
          </a:xfrm>
          <a:prstGeom prst="rect">
            <a:avLst/>
          </a:prstGeom>
          <a:noFill/>
        </p:spPr>
        <p:txBody>
          <a:bodyPr wrap="none" rtlCol="0">
            <a:spAutoFit/>
          </a:bodyPr>
          <a:lstStyle/>
          <a:p>
            <a:r>
              <a:rPr lang="en-US" sz="1000" b="1" dirty="0"/>
              <a:t>Source</a:t>
            </a:r>
            <a:r>
              <a:rPr lang="en-US" sz="1000" dirty="0"/>
              <a:t>: </a:t>
            </a:r>
            <a:r>
              <a:rPr lang="en-US" sz="1000" dirty="0">
                <a:hlinkClick r:id="rId4"/>
              </a:rPr>
              <a:t>ff: memory-efficient storage of large data on disk and fast access functions</a:t>
            </a:r>
            <a:r>
              <a:rPr lang="en-US" sz="1000" dirty="0"/>
              <a:t>.</a:t>
            </a:r>
          </a:p>
        </p:txBody>
      </p:sp>
      <p:sp>
        <p:nvSpPr>
          <p:cNvPr id="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43</a:t>
            </a:fld>
            <a:endParaRPr lang="en-US" sz="1200" dirty="0"/>
          </a:p>
        </p:txBody>
      </p:sp>
    </p:spTree>
    <p:extLst>
      <p:ext uri="{BB962C8B-B14F-4D97-AF65-F5344CB8AC3E}">
        <p14:creationId xmlns:p14="http://schemas.microsoft.com/office/powerpoint/2010/main" val="34970778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err="1">
                <a:solidFill>
                  <a:schemeClr val="bg1"/>
                </a:solidFill>
                <a:latin typeface="Courier New" panose="02070309020205020404" pitchFamily="49" charset="0"/>
                <a:cs typeface="Courier New" panose="02070309020205020404" pitchFamily="49" charset="0"/>
              </a:rPr>
              <a:t>ff</a:t>
            </a:r>
            <a:r>
              <a:rPr lang="en-US" sz="4705" b="1" dirty="0">
                <a:solidFill>
                  <a:schemeClr val="bg1"/>
                </a:solidFill>
              </a:rPr>
              <a:t> related packages</a:t>
            </a:r>
          </a:p>
        </p:txBody>
      </p:sp>
      <p:sp>
        <p:nvSpPr>
          <p:cNvPr id="5" name="TextBox 4"/>
          <p:cNvSpPr txBox="1"/>
          <p:nvPr/>
        </p:nvSpPr>
        <p:spPr>
          <a:xfrm>
            <a:off x="226555" y="6604084"/>
            <a:ext cx="5674951" cy="246221"/>
          </a:xfrm>
          <a:prstGeom prst="rect">
            <a:avLst/>
          </a:prstGeom>
          <a:noFill/>
        </p:spPr>
        <p:txBody>
          <a:bodyPr wrap="none" rtlCol="0">
            <a:spAutoFit/>
          </a:bodyPr>
          <a:lstStyle/>
          <a:p>
            <a:r>
              <a:rPr lang="en-US" sz="1000" b="1" dirty="0"/>
              <a:t>Source</a:t>
            </a:r>
            <a:r>
              <a:rPr lang="en-US" sz="1000" dirty="0"/>
              <a:t>: </a:t>
            </a:r>
            <a:r>
              <a:rPr lang="en-US" sz="1000" dirty="0">
                <a:hlinkClick r:id="rId3"/>
              </a:rPr>
              <a:t>CRAN Task View: High-Performance and Parallel Computing with R</a:t>
            </a:r>
            <a:r>
              <a:rPr lang="en-US" sz="1000" dirty="0"/>
              <a:t>, by Dirk Eddelbuettel.</a:t>
            </a:r>
          </a:p>
        </p:txBody>
      </p:sp>
      <p:sp>
        <p:nvSpPr>
          <p:cNvPr id="20" name="Rectangle 19"/>
          <p:cNvSpPr/>
          <p:nvPr/>
        </p:nvSpPr>
        <p:spPr>
          <a:xfrm>
            <a:off x="845884" y="1478968"/>
            <a:ext cx="10618694" cy="4893647"/>
          </a:xfrm>
          <a:prstGeom prst="rect">
            <a:avLst/>
          </a:prstGeom>
        </p:spPr>
        <p:txBody>
          <a:bodyPr wrap="square">
            <a:spAutoFit/>
          </a:bodyPr>
          <a:lstStyle/>
          <a:p>
            <a:pPr marL="342900" lvl="1" indent="-342900">
              <a:buFont typeface="Arial" panose="020B0604020202020204" pitchFamily="34" charset="0"/>
              <a:buChar char="•"/>
            </a:pPr>
            <a:r>
              <a:rPr lang="en-US" sz="3200" b="1" dirty="0">
                <a:solidFill>
                  <a:schemeClr val="accent1">
                    <a:lumMod val="75000"/>
                  </a:schemeClr>
                </a:solidFill>
                <a:latin typeface="Courier New" panose="02070309020205020404" pitchFamily="49" charset="0"/>
                <a:cs typeface="Courier New" panose="02070309020205020404" pitchFamily="49" charset="0"/>
              </a:rPr>
              <a:t>ffbase</a:t>
            </a:r>
            <a:r>
              <a:rPr lang="en-US" sz="3200" dirty="0">
                <a:solidFill>
                  <a:schemeClr val="tx1">
                    <a:lumMod val="75000"/>
                    <a:lumOff val="25000"/>
                  </a:schemeClr>
                </a:solidFill>
                <a:cs typeface="ＭＳ Ｐゴシック" charset="0"/>
              </a:rPr>
              <a:t>: adds basic statistical functionality to ff. </a:t>
            </a:r>
            <a:r>
              <a:rPr lang="en-US" sz="3200" u="sng" dirty="0">
                <a:solidFill>
                  <a:schemeClr val="tx1">
                    <a:lumMod val="75000"/>
                    <a:lumOff val="25000"/>
                  </a:schemeClr>
                </a:solidFill>
                <a:cs typeface="ＭＳ Ｐゴシック" charset="0"/>
              </a:rPr>
              <a:t>(Note: *.ff apply on ff vectors, and *.ffdf apply on </a:t>
            </a:r>
            <a:r>
              <a:rPr lang="en-US" sz="3200" u="sng" dirty="0" err="1">
                <a:solidFill>
                  <a:schemeClr val="tx1">
                    <a:lumMod val="75000"/>
                    <a:lumOff val="25000"/>
                  </a:schemeClr>
                </a:solidFill>
                <a:cs typeface="ＭＳ Ｐゴシック" charset="0"/>
              </a:rPr>
              <a:t>ffdf</a:t>
            </a:r>
            <a:r>
              <a:rPr lang="en-US" sz="3200" u="sng" dirty="0">
                <a:solidFill>
                  <a:schemeClr val="tx1">
                    <a:lumMod val="75000"/>
                    <a:lumOff val="25000"/>
                  </a:schemeClr>
                </a:solidFill>
                <a:cs typeface="ＭＳ Ｐゴシック" charset="0"/>
              </a:rPr>
              <a:t>.)</a:t>
            </a:r>
          </a:p>
          <a:p>
            <a:pPr marL="342900" lvl="1" indent="-342900">
              <a:buFont typeface="Arial" panose="020B0604020202020204" pitchFamily="34" charset="0"/>
              <a:buChar char="•"/>
            </a:pPr>
            <a:endParaRPr lang="en-US" sz="2000" u="sng" dirty="0">
              <a:solidFill>
                <a:schemeClr val="tx1">
                  <a:lumMod val="75000"/>
                  <a:lumOff val="25000"/>
                </a:schemeClr>
              </a:solidFill>
              <a:cs typeface="ＭＳ Ｐゴシック" charset="0"/>
            </a:endParaRPr>
          </a:p>
          <a:p>
            <a:pPr marL="800100" lvl="2" indent="-342900">
              <a:buFont typeface="Arial" panose="020B0604020202020204" pitchFamily="34" charset="0"/>
              <a:buChar char="•"/>
            </a:pPr>
            <a:r>
              <a:rPr lang="en-US" sz="2400" i="1" u="sng" dirty="0">
                <a:solidFill>
                  <a:schemeClr val="tx1">
                    <a:lumMod val="75000"/>
                    <a:lumOff val="25000"/>
                  </a:schemeClr>
                </a:solidFill>
                <a:cs typeface="ＭＳ Ｐゴシック" charset="0"/>
              </a:rPr>
              <a:t>Coercions</a:t>
            </a:r>
            <a:r>
              <a:rPr lang="en-US" sz="2400" dirty="0">
                <a:solidFill>
                  <a:schemeClr val="tx1">
                    <a:lumMod val="75000"/>
                    <a:lumOff val="25000"/>
                  </a:schemeClr>
                </a:solidFill>
                <a:cs typeface="ＭＳ Ｐゴシック" charset="0"/>
              </a:rPr>
              <a:t>: as.character.ff(), as.Date_ff_vector(), as.ffdf.ffdf(), as.ram.ffdf()</a:t>
            </a:r>
          </a:p>
          <a:p>
            <a:pPr marL="800100" lvl="2" indent="-342900">
              <a:buFont typeface="Arial" panose="020B0604020202020204" pitchFamily="34" charset="0"/>
              <a:buChar char="•"/>
            </a:pPr>
            <a:r>
              <a:rPr lang="en-US" sz="2400" i="1" u="sng" dirty="0">
                <a:solidFill>
                  <a:schemeClr val="tx1">
                    <a:lumMod val="75000"/>
                    <a:lumOff val="25000"/>
                  </a:schemeClr>
                </a:solidFill>
                <a:cs typeface="ＭＳ Ｐゴシック" charset="0"/>
              </a:rPr>
              <a:t>Selections</a:t>
            </a:r>
            <a:r>
              <a:rPr lang="en-US" sz="2400" dirty="0">
                <a:solidFill>
                  <a:schemeClr val="tx1">
                    <a:lumMod val="75000"/>
                    <a:lumOff val="25000"/>
                  </a:schemeClr>
                </a:solidFill>
                <a:cs typeface="ＭＳ Ｐゴシック" charset="0"/>
              </a:rPr>
              <a:t>: subset.ffdf(), ffwhich(), transform.ffdf(), within.ffdf(), with.ffdf()</a:t>
            </a:r>
          </a:p>
          <a:p>
            <a:pPr marL="800100" lvl="2" indent="-342900">
              <a:buFont typeface="Arial" panose="020B0604020202020204" pitchFamily="34" charset="0"/>
              <a:buChar char="•"/>
            </a:pPr>
            <a:r>
              <a:rPr lang="en-US" sz="2400" i="1" u="sng" dirty="0">
                <a:solidFill>
                  <a:schemeClr val="tx1">
                    <a:lumMod val="75000"/>
                    <a:lumOff val="25000"/>
                  </a:schemeClr>
                </a:solidFill>
                <a:cs typeface="ＭＳ Ｐゴシック" charset="0"/>
              </a:rPr>
              <a:t>Aggregations</a:t>
            </a:r>
            <a:r>
              <a:rPr lang="en-US" sz="2400" dirty="0">
                <a:solidFill>
                  <a:schemeClr val="tx1">
                    <a:lumMod val="75000"/>
                    <a:lumOff val="25000"/>
                  </a:schemeClr>
                </a:solidFill>
                <a:cs typeface="ＭＳ Ｐゴシック" charset="0"/>
              </a:rPr>
              <a:t>: quantile.ff(), hist.ff(), sum.ff(), mean.ff(), range.ff(), tabulate.ff()</a:t>
            </a:r>
          </a:p>
          <a:p>
            <a:pPr marL="800100" lvl="2" indent="-342900">
              <a:buFont typeface="Arial" panose="020B0604020202020204" pitchFamily="34" charset="0"/>
              <a:buChar char="•"/>
            </a:pPr>
            <a:r>
              <a:rPr lang="en-US" sz="2400" i="1" u="sng" dirty="0">
                <a:solidFill>
                  <a:schemeClr val="tx1">
                    <a:lumMod val="75000"/>
                    <a:lumOff val="25000"/>
                  </a:schemeClr>
                </a:solidFill>
                <a:cs typeface="ＭＳ Ｐゴシック" charset="0"/>
              </a:rPr>
              <a:t>Algorithms</a:t>
            </a:r>
            <a:r>
              <a:rPr lang="en-US" sz="2400" dirty="0">
                <a:solidFill>
                  <a:schemeClr val="tx1">
                    <a:lumMod val="75000"/>
                    <a:lumOff val="25000"/>
                  </a:schemeClr>
                </a:solidFill>
                <a:cs typeface="ＭＳ Ｐゴシック" charset="0"/>
              </a:rPr>
              <a:t>: bigglm.ffdf()</a:t>
            </a:r>
          </a:p>
          <a:p>
            <a:pPr marL="457200" lvl="2"/>
            <a:endParaRPr lang="en-US" sz="2000" dirty="0">
              <a:solidFill>
                <a:schemeClr val="tx1">
                  <a:lumMod val="75000"/>
                  <a:lumOff val="25000"/>
                </a:schemeClr>
              </a:solidFill>
              <a:cs typeface="ＭＳ Ｐゴシック" charset="0"/>
            </a:endParaRPr>
          </a:p>
          <a:p>
            <a:pPr marL="342900" lvl="1" indent="-342900">
              <a:buFont typeface="Arial" panose="020B0604020202020204" pitchFamily="34" charset="0"/>
              <a:buChar char="•"/>
            </a:pPr>
            <a:r>
              <a:rPr lang="en-US" sz="3200" b="1" dirty="0">
                <a:solidFill>
                  <a:schemeClr val="accent1">
                    <a:lumMod val="75000"/>
                  </a:schemeClr>
                </a:solidFill>
                <a:latin typeface="Courier New" panose="02070309020205020404" pitchFamily="49" charset="0"/>
                <a:cs typeface="Courier New" panose="02070309020205020404" pitchFamily="49" charset="0"/>
              </a:rPr>
              <a:t>biglars</a:t>
            </a:r>
            <a:r>
              <a:rPr lang="en-US" sz="3200" dirty="0">
                <a:solidFill>
                  <a:schemeClr val="tx1">
                    <a:lumMod val="75000"/>
                    <a:lumOff val="25000"/>
                  </a:schemeClr>
                </a:solidFill>
                <a:cs typeface="ＭＳ Ｐゴシック" charset="0"/>
              </a:rPr>
              <a:t>: provides least-angle regression, lasso and stepwise regression on ff.</a:t>
            </a: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44</a:t>
            </a:fld>
            <a:endParaRPr lang="en-US" sz="1200" dirty="0"/>
          </a:p>
        </p:txBody>
      </p:sp>
    </p:spTree>
    <p:extLst>
      <p:ext uri="{BB962C8B-B14F-4D97-AF65-F5344CB8AC3E}">
        <p14:creationId xmlns:p14="http://schemas.microsoft.com/office/powerpoint/2010/main" val="458624400"/>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66545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Parallel programming with </a:t>
            </a:r>
            <a:r>
              <a:rPr lang="en-US" sz="4705" b="1" dirty="0">
                <a:solidFill>
                  <a:schemeClr val="bg1"/>
                </a:solidFill>
                <a:latin typeface="Courier New" panose="02070309020205020404" pitchFamily="49" charset="0"/>
                <a:cs typeface="Courier New" panose="02070309020205020404" pitchFamily="49" charset="0"/>
              </a:rPr>
              <a:t>foreach</a:t>
            </a:r>
          </a:p>
        </p:txBody>
      </p:sp>
      <p:sp>
        <p:nvSpPr>
          <p:cNvPr id="5" name="TextBox 4"/>
          <p:cNvSpPr txBox="1"/>
          <p:nvPr/>
        </p:nvSpPr>
        <p:spPr>
          <a:xfrm>
            <a:off x="845884" y="6541520"/>
            <a:ext cx="1616148" cy="246221"/>
          </a:xfrm>
          <a:prstGeom prst="rect">
            <a:avLst/>
          </a:prstGeom>
          <a:noFill/>
        </p:spPr>
        <p:txBody>
          <a:bodyPr wrap="none" rtlCol="0">
            <a:spAutoFit/>
          </a:bodyPr>
          <a:lstStyle/>
          <a:p>
            <a:r>
              <a:rPr lang="en-US" sz="1000" b="1" dirty="0"/>
              <a:t>Source</a:t>
            </a:r>
            <a:r>
              <a:rPr lang="en-US" sz="1000" dirty="0"/>
              <a:t>: </a:t>
            </a:r>
            <a:r>
              <a:rPr lang="en-US" sz="1000" dirty="0">
                <a:hlinkClick r:id="rId3"/>
              </a:rPr>
              <a:t>foreach</a:t>
            </a:r>
            <a:r>
              <a:rPr lang="en-US" sz="1000" dirty="0"/>
              <a:t> package.</a:t>
            </a:r>
          </a:p>
        </p:txBody>
      </p:sp>
      <p:sp>
        <p:nvSpPr>
          <p:cNvPr id="20" name="Rectangle 19"/>
          <p:cNvSpPr/>
          <p:nvPr/>
        </p:nvSpPr>
        <p:spPr>
          <a:xfrm>
            <a:off x="845884" y="1478968"/>
            <a:ext cx="10618694" cy="2308324"/>
          </a:xfrm>
          <a:prstGeom prst="rect">
            <a:avLst/>
          </a:prstGeom>
        </p:spPr>
        <p:txBody>
          <a:bodyPr wrap="square">
            <a:spAutoFit/>
          </a:bodyPr>
          <a:lstStyle/>
          <a:p>
            <a:pPr marL="342900" lvl="1" indent="-342900">
              <a:lnSpc>
                <a:spcPct val="120000"/>
              </a:lnSpc>
              <a:buFont typeface="Arial" panose="020B0604020202020204" pitchFamily="34" charset="0"/>
              <a:buChar char="•"/>
            </a:pPr>
            <a:r>
              <a:rPr lang="en-US" sz="2400" dirty="0">
                <a:solidFill>
                  <a:schemeClr val="tx1">
                    <a:lumMod val="75000"/>
                    <a:lumOff val="25000"/>
                  </a:schemeClr>
                </a:solidFill>
                <a:cs typeface="ＭＳ Ｐゴシック" charset="0"/>
              </a:rPr>
              <a:t>Provides a function</a:t>
            </a:r>
            <a:r>
              <a:rPr lang="en-US" sz="2400" dirty="0">
                <a:solidFill>
                  <a:schemeClr val="tx1">
                    <a:lumMod val="75000"/>
                    <a:lumOff val="25000"/>
                  </a:schemeClr>
                </a:solidFill>
                <a:latin typeface="Arial Narrow" panose="020B0606020202030204" pitchFamily="34" charset="0"/>
                <a:cs typeface="ＭＳ Ｐゴシック" charset="0"/>
              </a:rPr>
              <a:t> </a:t>
            </a:r>
            <a:r>
              <a:rPr lang="en-US" sz="2400" b="1" dirty="0">
                <a:solidFill>
                  <a:schemeClr val="accent1">
                    <a:lumMod val="75000"/>
                  </a:schemeClr>
                </a:solidFill>
                <a:latin typeface="Courier New" panose="02070309020205020404" pitchFamily="49" charset="0"/>
                <a:cs typeface="Courier New" panose="02070309020205020404" pitchFamily="49" charset="0"/>
              </a:rPr>
              <a:t>foreach</a:t>
            </a:r>
            <a:r>
              <a:rPr lang="en-US" sz="2400" dirty="0">
                <a:solidFill>
                  <a:schemeClr val="tx1">
                    <a:lumMod val="75000"/>
                    <a:lumOff val="25000"/>
                  </a:schemeClr>
                </a:solidFill>
                <a:latin typeface="Arial Narrow" panose="020B0606020202030204" pitchFamily="34" charset="0"/>
                <a:cs typeface="ＭＳ Ｐゴシック" charset="0"/>
              </a:rPr>
              <a:t> </a:t>
            </a:r>
            <a:r>
              <a:rPr lang="en-US" sz="2400" dirty="0">
                <a:solidFill>
                  <a:schemeClr val="tx1">
                    <a:lumMod val="75000"/>
                    <a:lumOff val="25000"/>
                  </a:schemeClr>
                </a:solidFill>
                <a:cs typeface="ＭＳ Ｐゴシック" charset="0"/>
              </a:rPr>
              <a:t>and two operators </a:t>
            </a:r>
            <a:r>
              <a:rPr lang="en-US" sz="2400" b="1" dirty="0">
                <a:solidFill>
                  <a:schemeClr val="accent1">
                    <a:lumMod val="75000"/>
                  </a:schemeClr>
                </a:solidFill>
                <a:latin typeface="Courier New" panose="02070309020205020404" pitchFamily="49" charset="0"/>
                <a:cs typeface="Courier New" panose="02070309020205020404" pitchFamily="49" charset="0"/>
              </a:rPr>
              <a:t>%do% </a:t>
            </a:r>
            <a:r>
              <a:rPr lang="en-US" sz="2400" dirty="0">
                <a:solidFill>
                  <a:schemeClr val="tx1">
                    <a:lumMod val="75000"/>
                    <a:lumOff val="25000"/>
                  </a:schemeClr>
                </a:solidFill>
                <a:cs typeface="ＭＳ Ｐゴシック" charset="0"/>
              </a:rPr>
              <a:t>and </a:t>
            </a:r>
            <a:r>
              <a:rPr lang="en-US" sz="2400" b="1" dirty="0">
                <a:solidFill>
                  <a:schemeClr val="accent1">
                    <a:lumMod val="75000"/>
                  </a:schemeClr>
                </a:solidFill>
                <a:latin typeface="Courier New" panose="02070309020205020404" pitchFamily="49" charset="0"/>
                <a:cs typeface="Courier New" panose="02070309020205020404" pitchFamily="49" charset="0"/>
              </a:rPr>
              <a:t>%</a:t>
            </a:r>
            <a:r>
              <a:rPr lang="en-US" sz="2400" b="1" dirty="0" err="1">
                <a:solidFill>
                  <a:schemeClr val="accent1">
                    <a:lumMod val="75000"/>
                  </a:schemeClr>
                </a:solidFill>
                <a:latin typeface="Courier New" panose="02070309020205020404" pitchFamily="49" charset="0"/>
                <a:cs typeface="Courier New" panose="02070309020205020404" pitchFamily="49" charset="0"/>
              </a:rPr>
              <a:t>dopar</a:t>
            </a:r>
            <a:r>
              <a:rPr lang="en-US" sz="2400" b="1" dirty="0">
                <a:solidFill>
                  <a:schemeClr val="accent1">
                    <a:lumMod val="75000"/>
                  </a:schemeClr>
                </a:solidFill>
                <a:latin typeface="Courier New" panose="02070309020205020404" pitchFamily="49" charset="0"/>
                <a:cs typeface="Courier New" panose="02070309020205020404" pitchFamily="49" charset="0"/>
              </a:rPr>
              <a:t>% </a:t>
            </a:r>
            <a:r>
              <a:rPr lang="en-US" sz="2400" dirty="0">
                <a:solidFill>
                  <a:schemeClr val="tx1">
                    <a:lumMod val="75000"/>
                    <a:lumOff val="25000"/>
                  </a:schemeClr>
                </a:solidFill>
                <a:cs typeface="ＭＳ Ｐゴシック" charset="0"/>
              </a:rPr>
              <a:t>that support parallel execution</a:t>
            </a:r>
          </a:p>
          <a:p>
            <a:pPr marL="342900" lvl="1" indent="-342900">
              <a:lnSpc>
                <a:spcPct val="120000"/>
              </a:lnSpc>
              <a:buFont typeface="Arial" panose="020B0604020202020204" pitchFamily="34" charset="0"/>
              <a:buChar char="•"/>
            </a:pPr>
            <a:r>
              <a:rPr lang="en-US" sz="2400" b="1" dirty="0">
                <a:solidFill>
                  <a:schemeClr val="accent1">
                    <a:lumMod val="75000"/>
                  </a:schemeClr>
                </a:solidFill>
                <a:latin typeface="Courier New" panose="02070309020205020404" pitchFamily="49" charset="0"/>
                <a:cs typeface="Courier New" panose="02070309020205020404" pitchFamily="49" charset="0"/>
              </a:rPr>
              <a:t>%</a:t>
            </a:r>
            <a:r>
              <a:rPr lang="en-US" sz="2400" b="1" dirty="0" err="1">
                <a:solidFill>
                  <a:schemeClr val="accent1">
                    <a:lumMod val="75000"/>
                  </a:schemeClr>
                </a:solidFill>
                <a:latin typeface="Courier New" panose="02070309020205020404" pitchFamily="49" charset="0"/>
                <a:cs typeface="Courier New" panose="02070309020205020404" pitchFamily="49" charset="0"/>
              </a:rPr>
              <a:t>dopar</a:t>
            </a:r>
            <a:r>
              <a:rPr lang="en-US" sz="2400" b="1" dirty="0">
                <a:solidFill>
                  <a:schemeClr val="accent1">
                    <a:lumMod val="75000"/>
                  </a:schemeClr>
                </a:solidFill>
                <a:latin typeface="Courier New" panose="02070309020205020404" pitchFamily="49" charset="0"/>
                <a:cs typeface="Courier New" panose="02070309020205020404" pitchFamily="49" charset="0"/>
              </a:rPr>
              <a:t>% </a:t>
            </a:r>
            <a:r>
              <a:rPr lang="en-US" sz="2400" dirty="0">
                <a:solidFill>
                  <a:schemeClr val="tx1">
                    <a:lumMod val="75000"/>
                    <a:lumOff val="25000"/>
                  </a:schemeClr>
                </a:solidFill>
                <a:cs typeface="ＭＳ Ｐゴシック" charset="0"/>
              </a:rPr>
              <a:t>operator relies on a pre-registered parallel backend – </a:t>
            </a:r>
            <a:r>
              <a:rPr lang="en-US" sz="2400" dirty="0" err="1">
                <a:solidFill>
                  <a:schemeClr val="accent1">
                    <a:lumMod val="75000"/>
                  </a:schemeClr>
                </a:solidFill>
                <a:latin typeface="Courier New" panose="02070309020205020404" pitchFamily="49" charset="0"/>
                <a:cs typeface="Courier New" panose="02070309020205020404" pitchFamily="49" charset="0"/>
              </a:rPr>
              <a:t>doParallel</a:t>
            </a:r>
            <a:r>
              <a:rPr lang="en-US" sz="2400" dirty="0">
                <a:solidFill>
                  <a:schemeClr val="accent1">
                    <a:lumMod val="75000"/>
                  </a:schemeClr>
                </a:solidFill>
                <a:latin typeface="Courier New" panose="02070309020205020404" pitchFamily="49" charset="0"/>
                <a:cs typeface="Courier New" panose="02070309020205020404" pitchFamily="49" charset="0"/>
              </a:rPr>
              <a:t>(parallel)</a:t>
            </a:r>
            <a:r>
              <a:rPr lang="en-US" sz="2400" dirty="0">
                <a:solidFill>
                  <a:schemeClr val="tx1">
                    <a:lumMod val="75000"/>
                    <a:lumOff val="25000"/>
                  </a:schemeClr>
                </a:solidFill>
                <a:cs typeface="ＭＳ Ｐゴシック" charset="0"/>
              </a:rPr>
              <a:t>,</a:t>
            </a:r>
            <a:r>
              <a:rPr lang="en-US" sz="2400" dirty="0">
                <a:solidFill>
                  <a:schemeClr val="accent1">
                    <a:lumMod val="75000"/>
                  </a:schemeClr>
                </a:solidFill>
                <a:latin typeface="Courier New" panose="02070309020205020404" pitchFamily="49" charset="0"/>
                <a:cs typeface="Courier New" panose="02070309020205020404" pitchFamily="49" charset="0"/>
              </a:rPr>
              <a:t> </a:t>
            </a:r>
            <a:r>
              <a:rPr lang="en-US" sz="2400" dirty="0" err="1">
                <a:solidFill>
                  <a:schemeClr val="accent1">
                    <a:lumMod val="75000"/>
                  </a:schemeClr>
                </a:solidFill>
                <a:latin typeface="Courier New" panose="02070309020205020404" pitchFamily="49" charset="0"/>
                <a:cs typeface="Courier New" panose="02070309020205020404" pitchFamily="49" charset="0"/>
              </a:rPr>
              <a:t>doSNOW</a:t>
            </a:r>
            <a:r>
              <a:rPr lang="en-US" sz="2400" dirty="0">
                <a:solidFill>
                  <a:schemeClr val="accent1">
                    <a:lumMod val="75000"/>
                  </a:schemeClr>
                </a:solidFill>
                <a:latin typeface="Courier New" panose="02070309020205020404" pitchFamily="49" charset="0"/>
                <a:cs typeface="Courier New" panose="02070309020205020404" pitchFamily="49" charset="0"/>
              </a:rPr>
              <a:t>(snow)</a:t>
            </a:r>
            <a:r>
              <a:rPr lang="en-US" sz="2400" dirty="0">
                <a:solidFill>
                  <a:schemeClr val="tx1">
                    <a:lumMod val="75000"/>
                    <a:lumOff val="25000"/>
                  </a:schemeClr>
                </a:solidFill>
                <a:cs typeface="ＭＳ Ｐゴシック" charset="0"/>
              </a:rPr>
              <a:t>, </a:t>
            </a:r>
            <a:r>
              <a:rPr lang="en-US" sz="2400" dirty="0" err="1">
                <a:solidFill>
                  <a:schemeClr val="accent1">
                    <a:lumMod val="75000"/>
                  </a:schemeClr>
                </a:solidFill>
                <a:latin typeface="Courier New" panose="02070309020205020404" pitchFamily="49" charset="0"/>
                <a:cs typeface="Courier New" panose="02070309020205020404" pitchFamily="49" charset="0"/>
              </a:rPr>
              <a:t>doMC</a:t>
            </a:r>
            <a:r>
              <a:rPr lang="en-US" sz="2400" dirty="0">
                <a:solidFill>
                  <a:schemeClr val="accent1">
                    <a:lumMod val="75000"/>
                  </a:schemeClr>
                </a:solidFill>
                <a:latin typeface="Courier New" panose="02070309020205020404" pitchFamily="49" charset="0"/>
                <a:cs typeface="Courier New" panose="02070309020205020404" pitchFamily="49" charset="0"/>
              </a:rPr>
              <a:t>(multicore)</a:t>
            </a:r>
            <a:r>
              <a:rPr lang="en-US" sz="2400" dirty="0">
                <a:solidFill>
                  <a:schemeClr val="tx1">
                    <a:lumMod val="75000"/>
                    <a:lumOff val="25000"/>
                  </a:schemeClr>
                </a:solidFill>
                <a:cs typeface="ＭＳ Ｐゴシック" charset="0"/>
              </a:rPr>
              <a:t> , </a:t>
            </a:r>
            <a:r>
              <a:rPr lang="en-US" sz="2400" dirty="0" err="1">
                <a:solidFill>
                  <a:schemeClr val="accent1">
                    <a:lumMod val="75000"/>
                  </a:schemeClr>
                </a:solidFill>
                <a:latin typeface="Courier New" panose="02070309020205020404" pitchFamily="49" charset="0"/>
                <a:cs typeface="Courier New" panose="02070309020205020404" pitchFamily="49" charset="0"/>
              </a:rPr>
              <a:t>doMPI</a:t>
            </a:r>
            <a:r>
              <a:rPr lang="en-US" sz="2400" dirty="0">
                <a:solidFill>
                  <a:schemeClr val="accent1">
                    <a:lumMod val="75000"/>
                  </a:schemeClr>
                </a:solidFill>
                <a:latin typeface="Courier New" panose="02070309020205020404" pitchFamily="49" charset="0"/>
                <a:cs typeface="Courier New" panose="02070309020205020404" pitchFamily="49" charset="0"/>
              </a:rPr>
              <a:t>(</a:t>
            </a:r>
            <a:r>
              <a:rPr lang="en-US" sz="2400" dirty="0" err="1">
                <a:solidFill>
                  <a:schemeClr val="accent1">
                    <a:lumMod val="75000"/>
                  </a:schemeClr>
                </a:solidFill>
                <a:latin typeface="Courier New" panose="02070309020205020404" pitchFamily="49" charset="0"/>
                <a:cs typeface="Courier New" panose="02070309020205020404" pitchFamily="49" charset="0"/>
              </a:rPr>
              <a:t>Rmpi</a:t>
            </a:r>
            <a:r>
              <a:rPr lang="en-US" sz="2400" dirty="0">
                <a:solidFill>
                  <a:schemeClr val="accent1">
                    <a:lumMod val="75000"/>
                  </a:schemeClr>
                </a:solidFill>
                <a:latin typeface="Courier New" panose="02070309020205020404" pitchFamily="49" charset="0"/>
                <a:cs typeface="Courier New" panose="02070309020205020404" pitchFamily="49" charset="0"/>
              </a:rPr>
              <a:t>)</a:t>
            </a:r>
            <a:r>
              <a:rPr lang="en-US" sz="2400" dirty="0">
                <a:solidFill>
                  <a:schemeClr val="tx1">
                    <a:lumMod val="75000"/>
                    <a:lumOff val="25000"/>
                  </a:schemeClr>
                </a:solidFill>
              </a:rPr>
              <a:t>and etc.</a:t>
            </a:r>
          </a:p>
        </p:txBody>
      </p:sp>
      <p:pic>
        <p:nvPicPr>
          <p:cNvPr id="9" name="Picture 8"/>
          <p:cNvPicPr>
            <a:picLocks noChangeAspect="1"/>
          </p:cNvPicPr>
          <p:nvPr/>
        </p:nvPicPr>
        <p:blipFill>
          <a:blip r:embed="rId4"/>
          <a:stretch>
            <a:fillRect/>
          </a:stretch>
        </p:blipFill>
        <p:spPr>
          <a:xfrm>
            <a:off x="2492819" y="3867366"/>
            <a:ext cx="7324824" cy="2575613"/>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45</a:t>
            </a:fld>
            <a:endParaRPr lang="en-US" sz="1200" dirty="0"/>
          </a:p>
        </p:txBody>
      </p:sp>
    </p:spTree>
    <p:extLst>
      <p:ext uri="{BB962C8B-B14F-4D97-AF65-F5344CB8AC3E}">
        <p14:creationId xmlns:p14="http://schemas.microsoft.com/office/powerpoint/2010/main" val="5679432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183907"/>
            <a:ext cx="12191999" cy="942859"/>
          </a:xfrm>
        </p:spPr>
        <p:txBody>
          <a:bodyPr>
            <a:noAutofit/>
          </a:bodyPr>
          <a:lstStyle/>
          <a:p>
            <a:r>
              <a:rPr lang="en-US" sz="4800" dirty="0">
                <a:solidFill>
                  <a:schemeClr val="tx1">
                    <a:lumMod val="75000"/>
                    <a:lumOff val="25000"/>
                  </a:schemeClr>
                </a:solidFill>
                <a:latin typeface="Segoe UI" panose="020B0502040204020203" pitchFamily="34" charset="0"/>
                <a:cs typeface="Segoe UI" panose="020B0502040204020203" pitchFamily="34" charset="0"/>
              </a:rPr>
              <a:t>Q &amp; A</a:t>
            </a:r>
          </a:p>
        </p:txBody>
      </p:sp>
      <p:pic>
        <p:nvPicPr>
          <p:cNvPr id="7" name="Picture 6"/>
          <p:cNvPicPr>
            <a:picLocks noChangeAspect="1"/>
          </p:cNvPicPr>
          <p:nvPr/>
        </p:nvPicPr>
        <p:blipFill>
          <a:blip r:embed="rId3"/>
          <a:stretch>
            <a:fillRect/>
          </a:stretch>
        </p:blipFill>
        <p:spPr>
          <a:xfrm>
            <a:off x="289952" y="4529339"/>
            <a:ext cx="3248025" cy="2095500"/>
          </a:xfrm>
          <a:prstGeom prst="rect">
            <a:avLst/>
          </a:prstGeom>
        </p:spPr>
      </p:pic>
      <p:sp>
        <p:nvSpPr>
          <p:cNvPr id="6" name="Content Placeholder 2"/>
          <p:cNvSpPr txBox="1">
            <a:spLocks/>
          </p:cNvSpPr>
          <p:nvPr/>
        </p:nvSpPr>
        <p:spPr>
          <a:xfrm>
            <a:off x="7364360" y="4585873"/>
            <a:ext cx="4395019" cy="2038966"/>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r">
              <a:buNone/>
            </a:pPr>
            <a:r>
              <a:rPr lang="en-US" sz="2400" b="1" dirty="0"/>
              <a:t>CONTACT INFORMATION</a:t>
            </a:r>
          </a:p>
          <a:p>
            <a:pPr marL="0" indent="0" algn="r">
              <a:buNone/>
            </a:pPr>
            <a:r>
              <a:rPr lang="en-US" sz="1200" dirty="0"/>
              <a:t>Vanja Paunic (</a:t>
            </a:r>
            <a:r>
              <a:rPr lang="en-US" sz="1200" u="sng" dirty="0">
                <a:hlinkClick r:id="rId4"/>
              </a:rPr>
              <a:t>vanja.paunic@microsoft.com</a:t>
            </a:r>
            <a:r>
              <a:rPr lang="en-US" sz="1200" dirty="0"/>
              <a:t>)</a:t>
            </a:r>
          </a:p>
          <a:p>
            <a:pPr marL="0" indent="0" algn="r">
              <a:buNone/>
            </a:pPr>
            <a:r>
              <a:rPr lang="en-US" sz="1200" dirty="0"/>
              <a:t>Robert Horton (</a:t>
            </a:r>
            <a:r>
              <a:rPr lang="en-US" sz="1200" u="sng" dirty="0">
                <a:hlinkClick r:id="rId5"/>
              </a:rPr>
              <a:t>rhorton@microsoft.com</a:t>
            </a:r>
            <a:r>
              <a:rPr lang="en-US" sz="1200" dirty="0"/>
              <a:t>)</a:t>
            </a:r>
          </a:p>
          <a:p>
            <a:pPr marL="0" indent="0" algn="r">
              <a:buNone/>
            </a:pPr>
            <a:r>
              <a:rPr lang="en-US" sz="1200" dirty="0"/>
              <a:t>Hang Zhang (</a:t>
            </a:r>
            <a:r>
              <a:rPr lang="en-US" sz="1200" u="sng" dirty="0">
                <a:hlinkClick r:id="rId6"/>
              </a:rPr>
              <a:t>hangzh@microsoft.com</a:t>
            </a:r>
            <a:r>
              <a:rPr lang="en-US" sz="1200" dirty="0"/>
              <a:t>)</a:t>
            </a:r>
          </a:p>
          <a:p>
            <a:pPr marL="0" indent="0" algn="r">
              <a:buNone/>
            </a:pPr>
            <a:r>
              <a:rPr lang="en-US" sz="1200" dirty="0"/>
              <a:t>Srini Kumar (</a:t>
            </a:r>
            <a:r>
              <a:rPr lang="en-US" sz="1200" u="sng" dirty="0"/>
              <a:t>srini.kumar.private@gmail.com</a:t>
            </a:r>
            <a:r>
              <a:rPr lang="en-US" sz="1200" dirty="0"/>
              <a:t>)</a:t>
            </a:r>
          </a:p>
          <a:p>
            <a:pPr marL="0" indent="0" algn="r">
              <a:buNone/>
            </a:pPr>
            <a:r>
              <a:rPr lang="en-US" sz="1200" dirty="0" err="1"/>
              <a:t>Mengyue</a:t>
            </a:r>
            <a:r>
              <a:rPr lang="en-US" sz="1200" dirty="0"/>
              <a:t> (Katherine) Zhao (</a:t>
            </a:r>
            <a:r>
              <a:rPr lang="en-US" sz="1200" u="sng" dirty="0">
                <a:hlinkClick r:id="rId7"/>
              </a:rPr>
              <a:t>mez@microsoft.com</a:t>
            </a:r>
            <a:r>
              <a:rPr lang="en-US" sz="1200" dirty="0"/>
              <a:t>)</a:t>
            </a:r>
          </a:p>
          <a:p>
            <a:pPr marL="0" indent="0" algn="r">
              <a:buNone/>
            </a:pPr>
            <a:r>
              <a:rPr lang="en-US" sz="1200" dirty="0"/>
              <a:t>John-Mark Agosta (</a:t>
            </a:r>
            <a:r>
              <a:rPr lang="en-US" sz="1200" u="sng" dirty="0">
                <a:hlinkClick r:id="rId8"/>
              </a:rPr>
              <a:t>joagosta@microsoft.com</a:t>
            </a:r>
            <a:r>
              <a:rPr lang="en-US" sz="1200" dirty="0"/>
              <a:t>)</a:t>
            </a:r>
          </a:p>
          <a:p>
            <a:pPr marL="0" indent="0" algn="r">
              <a:buNone/>
            </a:pPr>
            <a:r>
              <a:rPr lang="en-US" sz="1200" dirty="0"/>
              <a:t>Mario Inchiosa (</a:t>
            </a:r>
            <a:r>
              <a:rPr lang="en-US" sz="1200" u="sng" dirty="0">
                <a:hlinkClick r:id="rId9"/>
              </a:rPr>
              <a:t>marioinc@yahoo.com</a:t>
            </a:r>
            <a:r>
              <a:rPr lang="en-US" sz="1200" dirty="0"/>
              <a:t>)</a:t>
            </a:r>
          </a:p>
          <a:p>
            <a:pPr marL="0" indent="0" algn="r">
              <a:buNone/>
            </a:pPr>
            <a:r>
              <a:rPr lang="en-US" sz="1200" dirty="0"/>
              <a:t>Debraj GuhaThakurta (</a:t>
            </a:r>
            <a:r>
              <a:rPr lang="en-US" sz="1200" u="sng" dirty="0">
                <a:hlinkClick r:id="rId10"/>
              </a:rPr>
              <a:t>deguhath@microsoft.com</a:t>
            </a:r>
            <a:r>
              <a:rPr lang="en-US" sz="1200" dirty="0"/>
              <a:t>)</a:t>
            </a:r>
          </a:p>
        </p:txBody>
      </p:sp>
      <p:sp>
        <p:nvSpPr>
          <p:cNvPr id="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46</a:t>
            </a:fld>
            <a:endParaRPr lang="en-US" sz="1200" dirty="0"/>
          </a:p>
        </p:txBody>
      </p:sp>
    </p:spTree>
    <p:extLst>
      <p:ext uri="{BB962C8B-B14F-4D97-AF65-F5344CB8AC3E}">
        <p14:creationId xmlns:p14="http://schemas.microsoft.com/office/powerpoint/2010/main" val="1177111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242662" y="2677656"/>
            <a:ext cx="5870601" cy="126425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buNone/>
            </a:pPr>
            <a:r>
              <a:rPr lang="en-US" sz="8000" dirty="0">
                <a:latin typeface="+mn-lt"/>
              </a:rPr>
              <a:t>THANK YOU</a:t>
            </a:r>
            <a:endParaRPr lang="en-US" sz="2400" dirty="0">
              <a:latin typeface="+mn-lt"/>
            </a:endParaRPr>
          </a:p>
        </p:txBody>
      </p:sp>
    </p:spTree>
    <p:extLst>
      <p:ext uri="{BB962C8B-B14F-4D97-AF65-F5344CB8AC3E}">
        <p14:creationId xmlns:p14="http://schemas.microsoft.com/office/powerpoint/2010/main" val="42443491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6470" kern="0" dirty="0">
                <a:solidFill>
                  <a:sysClr val="windowText" lastClr="000000"/>
                </a:solidFill>
                <a:ea typeface="Segoe UI" pitchFamily="34" charset="0"/>
                <a:cs typeface="Segoe UI" pitchFamily="34" charset="0"/>
              </a:rPr>
              <a:t>What is</a:t>
            </a:r>
            <a:br>
              <a:rPr lang="en-US" sz="6470" kern="0" dirty="0">
                <a:solidFill>
                  <a:sysClr val="windowText" lastClr="000000"/>
                </a:solidFill>
                <a:ea typeface="Segoe UI" pitchFamily="34" charset="0"/>
                <a:cs typeface="Segoe UI" pitchFamily="34" charset="0"/>
              </a:rPr>
            </a:br>
            <a:endParaRPr lang="en-US" sz="6470" kern="0" dirty="0">
              <a:solidFill>
                <a:sysClr val="windowText" lastClr="000000"/>
              </a:solidFill>
              <a:ea typeface="Segoe UI" pitchFamily="34" charset="0"/>
              <a:cs typeface="Segoe UI" pitchFamily="34" charset="0"/>
            </a:endParaRPr>
          </a:p>
        </p:txBody>
      </p:sp>
      <p:sp>
        <p:nvSpPr>
          <p:cNvPr id="80" name="Title 1"/>
          <p:cNvSpPr txBox="1">
            <a:spLocks/>
          </p:cNvSpPr>
          <p:nvPr/>
        </p:nvSpPr>
        <p:spPr>
          <a:xfrm>
            <a:off x="231889" y="289958"/>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3505"/>
            <a:endParaRPr lang="en-US" sz="4705" spc="-100" dirty="0">
              <a:solidFill>
                <a:schemeClr val="tx1"/>
              </a:solidFill>
              <a:latin typeface="+mn-lt"/>
            </a:endParaRPr>
          </a:p>
        </p:txBody>
      </p:sp>
      <p:sp>
        <p:nvSpPr>
          <p:cNvPr id="109" name="Rectangle 108"/>
          <p:cNvSpPr/>
          <p:nvPr/>
        </p:nvSpPr>
        <p:spPr bwMode="auto">
          <a:xfrm>
            <a:off x="4325292" y="725123"/>
            <a:ext cx="7691314" cy="35857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The most popular statistical programming language</a:t>
            </a:r>
          </a:p>
        </p:txBody>
      </p:sp>
      <p:sp>
        <p:nvSpPr>
          <p:cNvPr id="110" name="Rectangle 109"/>
          <p:cNvSpPr/>
          <p:nvPr/>
        </p:nvSpPr>
        <p:spPr bwMode="auto">
          <a:xfrm>
            <a:off x="4325292" y="1073950"/>
            <a:ext cx="7691314" cy="35857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ea typeface="Segoe UI" pitchFamily="34" charset="0"/>
                <a:cs typeface="Segoe UI" pitchFamily="34" charset="0"/>
              </a:rPr>
              <a:t>A data visualization tool</a:t>
            </a:r>
          </a:p>
        </p:txBody>
      </p:sp>
      <p:sp>
        <p:nvSpPr>
          <p:cNvPr id="111" name="Rectangle 110"/>
          <p:cNvSpPr/>
          <p:nvPr/>
        </p:nvSpPr>
        <p:spPr bwMode="auto">
          <a:xfrm>
            <a:off x="4325292" y="1422776"/>
            <a:ext cx="7691314" cy="35857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ea typeface="Segoe UI" pitchFamily="34" charset="0"/>
                <a:cs typeface="Segoe UI" pitchFamily="34" charset="0"/>
              </a:rPr>
              <a:t>Open source</a:t>
            </a:r>
          </a:p>
        </p:txBody>
      </p:sp>
      <p:sp>
        <p:nvSpPr>
          <p:cNvPr id="112" name="Rectangle 111"/>
          <p:cNvSpPr/>
          <p:nvPr/>
        </p:nvSpPr>
        <p:spPr bwMode="auto">
          <a:xfrm>
            <a:off x="5106642" y="2548563"/>
            <a:ext cx="7691314" cy="43120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2.5+M users </a:t>
            </a:r>
          </a:p>
        </p:txBody>
      </p:sp>
      <p:sp>
        <p:nvSpPr>
          <p:cNvPr id="113" name="Rectangle 112"/>
          <p:cNvSpPr/>
          <p:nvPr/>
        </p:nvSpPr>
        <p:spPr bwMode="auto">
          <a:xfrm>
            <a:off x="5106642" y="2903598"/>
            <a:ext cx="7691314"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Taught in most universities</a:t>
            </a:r>
            <a:endParaRPr lang="en-US" sz="2000" kern="0" dirty="0">
              <a:solidFill>
                <a:schemeClr val="tx1">
                  <a:lumMod val="75000"/>
                  <a:lumOff val="25000"/>
                </a:schemeClr>
              </a:solidFill>
              <a:ea typeface="Segoe UI" pitchFamily="34" charset="0"/>
              <a:cs typeface="Segoe UI" pitchFamily="34" charset="0"/>
            </a:endParaRPr>
          </a:p>
        </p:txBody>
      </p:sp>
      <p:sp>
        <p:nvSpPr>
          <p:cNvPr id="114" name="Rectangle 113"/>
          <p:cNvSpPr/>
          <p:nvPr/>
        </p:nvSpPr>
        <p:spPr bwMode="auto">
          <a:xfrm>
            <a:off x="5106642" y="3624227"/>
            <a:ext cx="7691314"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Thriving user groups worldwide</a:t>
            </a:r>
            <a:endParaRPr lang="en-US" sz="2000" kern="0" dirty="0">
              <a:solidFill>
                <a:schemeClr val="tx1">
                  <a:lumMod val="75000"/>
                  <a:lumOff val="25000"/>
                </a:schemeClr>
              </a:solidFill>
              <a:ea typeface="Segoe UI" pitchFamily="34" charset="0"/>
              <a:cs typeface="Segoe UI" pitchFamily="34" charset="0"/>
            </a:endParaRPr>
          </a:p>
        </p:txBody>
      </p:sp>
      <p:sp>
        <p:nvSpPr>
          <p:cNvPr id="115" name="Rectangle 114"/>
          <p:cNvSpPr/>
          <p:nvPr/>
        </p:nvSpPr>
        <p:spPr bwMode="auto">
          <a:xfrm>
            <a:off x="4471569" y="4771557"/>
            <a:ext cx="8037259"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10,000+ contributed packages</a:t>
            </a:r>
          </a:p>
        </p:txBody>
      </p:sp>
      <p:sp>
        <p:nvSpPr>
          <p:cNvPr id="117" name="Rectangle 116"/>
          <p:cNvSpPr/>
          <p:nvPr/>
        </p:nvSpPr>
        <p:spPr bwMode="auto">
          <a:xfrm>
            <a:off x="5106641" y="3264828"/>
            <a:ext cx="7691314"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New and recent grad’s use it</a:t>
            </a:r>
            <a:endParaRPr lang="en-US" sz="2000" kern="0" dirty="0">
              <a:solidFill>
                <a:schemeClr val="tx1">
                  <a:lumMod val="75000"/>
                  <a:lumOff val="25000"/>
                </a:schemeClr>
              </a:solidFill>
              <a:ea typeface="Segoe UI" pitchFamily="34" charset="0"/>
              <a:cs typeface="Segoe UI" pitchFamily="34" charset="0"/>
            </a:endParaRPr>
          </a:p>
        </p:txBody>
      </p:sp>
      <p:sp>
        <p:nvSpPr>
          <p:cNvPr id="106" name="Oval 105"/>
          <p:cNvSpPr>
            <a:spLocks noChangeAspect="1"/>
          </p:cNvSpPr>
          <p:nvPr/>
        </p:nvSpPr>
        <p:spPr bwMode="auto">
          <a:xfrm>
            <a:off x="2855446" y="611514"/>
            <a:ext cx="1469847" cy="1469847"/>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1961" kern="0" dirty="0">
                <a:solidFill>
                  <a:srgbClr val="164F7E"/>
                </a:solidFill>
                <a:ea typeface="Segoe UI" pitchFamily="34" charset="0"/>
                <a:cs typeface="Segoe UI" pitchFamily="34" charset="0"/>
              </a:rPr>
              <a:t> Language </a:t>
            </a:r>
          </a:p>
          <a:p>
            <a:pPr algn="ctr" defTabSz="913751">
              <a:defRPr/>
            </a:pPr>
            <a:r>
              <a:rPr lang="en-US" sz="1961" kern="0" dirty="0">
                <a:solidFill>
                  <a:srgbClr val="164F7E"/>
                </a:solidFill>
                <a:ea typeface="Segoe UI" pitchFamily="34" charset="0"/>
                <a:cs typeface="Segoe UI" pitchFamily="34" charset="0"/>
              </a:rPr>
              <a:t>Platform</a:t>
            </a:r>
            <a:endParaRPr lang="en-US" sz="6470" kern="0" dirty="0">
              <a:solidFill>
                <a:srgbClr val="164F7E"/>
              </a:solidFill>
              <a:ea typeface="Segoe UI" pitchFamily="34" charset="0"/>
              <a:cs typeface="Segoe UI" pitchFamily="34" charset="0"/>
            </a:endParaRPr>
          </a:p>
        </p:txBody>
      </p:sp>
      <p:sp>
        <p:nvSpPr>
          <p:cNvPr id="107" name="Oval 106"/>
          <p:cNvSpPr>
            <a:spLocks noChangeAspect="1"/>
          </p:cNvSpPr>
          <p:nvPr/>
        </p:nvSpPr>
        <p:spPr bwMode="auto">
          <a:xfrm>
            <a:off x="3636795" y="2525140"/>
            <a:ext cx="1469847" cy="1469847"/>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1961" kern="0" dirty="0">
                <a:solidFill>
                  <a:srgbClr val="164F7E"/>
                </a:solidFill>
                <a:ea typeface="Segoe UI" pitchFamily="34" charset="0"/>
                <a:cs typeface="Segoe UI" pitchFamily="34" charset="0"/>
              </a:rPr>
              <a:t>Community</a:t>
            </a:r>
          </a:p>
        </p:txBody>
      </p:sp>
      <p:sp>
        <p:nvSpPr>
          <p:cNvPr id="108" name="Oval 107"/>
          <p:cNvSpPr>
            <a:spLocks noChangeAspect="1"/>
          </p:cNvSpPr>
          <p:nvPr/>
        </p:nvSpPr>
        <p:spPr bwMode="auto">
          <a:xfrm>
            <a:off x="3001721" y="4427814"/>
            <a:ext cx="1469847" cy="1469847"/>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1961" kern="0" dirty="0">
                <a:solidFill>
                  <a:srgbClr val="164F7E"/>
                </a:solidFill>
                <a:ea typeface="Segoe UI" pitchFamily="34" charset="0"/>
                <a:cs typeface="Segoe UI" pitchFamily="34" charset="0"/>
              </a:rPr>
              <a:t>Ecosystem</a:t>
            </a:r>
            <a:endParaRPr lang="en-US" sz="6470" kern="0" dirty="0">
              <a:solidFill>
                <a:srgbClr val="164F7E"/>
              </a:solidFill>
              <a:ea typeface="Segoe UI" pitchFamily="34" charset="0"/>
              <a:cs typeface="Segoe UI" pitchFamily="34" charset="0"/>
            </a:endParaRPr>
          </a:p>
        </p:txBody>
      </p:sp>
      <p:sp>
        <p:nvSpPr>
          <p:cNvPr id="16" name="Rectangle 15"/>
          <p:cNvSpPr/>
          <p:nvPr/>
        </p:nvSpPr>
        <p:spPr bwMode="auto">
          <a:xfrm>
            <a:off x="4471569" y="5228719"/>
            <a:ext cx="8037259"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4" y="3376619"/>
            <a:ext cx="1290112" cy="1130999"/>
          </a:xfrm>
          <a:prstGeom prst="rect">
            <a:avLst/>
          </a:prstGeom>
        </p:spPr>
      </p:pic>
      <p:sp>
        <p:nvSpPr>
          <p:cNvPr id="1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5</a:t>
            </a:fld>
            <a:endParaRPr lang="en-US" sz="1200" dirty="0"/>
          </a:p>
        </p:txBody>
      </p:sp>
    </p:spTree>
    <p:extLst>
      <p:ext uri="{BB962C8B-B14F-4D97-AF65-F5344CB8AC3E}">
        <p14:creationId xmlns:p14="http://schemas.microsoft.com/office/powerpoint/2010/main" val="14463287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1+#ppt_w/2"/>
                                          </p:val>
                                        </p:tav>
                                        <p:tav tm="100000">
                                          <p:val>
                                            <p:strVal val="#ppt_x"/>
                                          </p:val>
                                        </p:tav>
                                      </p:tavLst>
                                    </p:anim>
                                    <p:anim calcmode="lin" valueType="num">
                                      <p:cBhvr additive="base">
                                        <p:cTn id="6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7" grpId="0"/>
      <p:bldP spid="106" grpId="0" animBg="1"/>
      <p:bldP spid="107" grpId="0" animBg="1"/>
      <p:bldP spid="108"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11553069" cy="899537"/>
          </a:xfrm>
        </p:spPr>
        <p:txBody>
          <a:bodyPr/>
          <a:lstStyle/>
          <a:p>
            <a:r>
              <a:rPr lang="en-US" sz="4705" b="1" dirty="0">
                <a:solidFill>
                  <a:schemeClr val="bg1"/>
                </a:solidFill>
              </a:rPr>
              <a:t>R ranks #5 in </a:t>
            </a:r>
            <a:r>
              <a:rPr lang="en-US" sz="4705" b="1" dirty="0">
                <a:solidFill>
                  <a:schemeClr val="bg1"/>
                </a:solidFill>
                <a:hlinkClick r:id="rId3"/>
              </a:rPr>
              <a:t>IEEE Spectrum July 2016  </a:t>
            </a:r>
            <a:endParaRPr lang="en-US" sz="4705" b="1" dirty="0">
              <a:solidFill>
                <a:schemeClr val="bg1"/>
              </a:solidFill>
            </a:endParaRPr>
          </a:p>
        </p:txBody>
      </p:sp>
      <p:grpSp>
        <p:nvGrpSpPr>
          <p:cNvPr id="5" name="Group 4"/>
          <p:cNvGrpSpPr/>
          <p:nvPr/>
        </p:nvGrpSpPr>
        <p:grpSpPr>
          <a:xfrm>
            <a:off x="1006609" y="1394923"/>
            <a:ext cx="9989244" cy="5382395"/>
            <a:chOff x="564686" y="940879"/>
            <a:chExt cx="10475899" cy="5559808"/>
          </a:xfrm>
        </p:grpSpPr>
        <p:grpSp>
          <p:nvGrpSpPr>
            <p:cNvPr id="6" name="Group 5"/>
            <p:cNvGrpSpPr/>
            <p:nvPr/>
          </p:nvGrpSpPr>
          <p:grpSpPr>
            <a:xfrm>
              <a:off x="564686" y="1552233"/>
              <a:ext cx="10475899" cy="4948454"/>
              <a:chOff x="564686" y="507209"/>
              <a:chExt cx="10475899" cy="4948454"/>
            </a:xfrm>
          </p:grpSpPr>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913183" y="537944"/>
                <a:ext cx="3127402" cy="4917719"/>
              </a:xfrm>
              <a:prstGeom prst="rect">
                <a:avLst/>
              </a:prstGeom>
            </p:spPr>
          </p:pic>
          <p:pic>
            <p:nvPicPr>
              <p:cNvPr id="10" name="Picture 9"/>
              <p:cNvPicPr>
                <a:picLocks noChangeAspect="1"/>
              </p:cNvPicPr>
              <p:nvPr/>
            </p:nvPicPr>
            <p:blipFill>
              <a:blip r:embed="rId6"/>
              <a:stretch>
                <a:fillRect/>
              </a:stretch>
            </p:blipFill>
            <p:spPr>
              <a:xfrm>
                <a:off x="564686" y="507209"/>
                <a:ext cx="3590925" cy="4894730"/>
              </a:xfrm>
              <a:prstGeom prst="rect">
                <a:avLst/>
              </a:prstGeom>
            </p:spPr>
          </p:pic>
          <p:pic>
            <p:nvPicPr>
              <p:cNvPr id="12" name="Picture 11"/>
              <p:cNvPicPr>
                <a:picLocks noChangeAspect="1"/>
              </p:cNvPicPr>
              <p:nvPr/>
            </p:nvPicPr>
            <p:blipFill>
              <a:blip r:embed="rId7"/>
              <a:stretch>
                <a:fillRect/>
              </a:stretch>
            </p:blipFill>
            <p:spPr>
              <a:xfrm>
                <a:off x="4155611" y="545629"/>
                <a:ext cx="3232577" cy="4863994"/>
              </a:xfrm>
              <a:prstGeom prst="rect">
                <a:avLst/>
              </a:prstGeom>
            </p:spPr>
          </p:pic>
          <p:cxnSp>
            <p:nvCxnSpPr>
              <p:cNvPr id="13" name="Curved Connector 12"/>
              <p:cNvCxnSpPr/>
              <p:nvPr/>
            </p:nvCxnSpPr>
            <p:spPr>
              <a:xfrm>
                <a:off x="7330568" y="1106501"/>
                <a:ext cx="645459" cy="407254"/>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Curved Connector 13"/>
              <p:cNvCxnSpPr/>
              <p:nvPr/>
            </p:nvCxnSpPr>
            <p:spPr>
              <a:xfrm flipV="1">
                <a:off x="7284464" y="1098817"/>
                <a:ext cx="699247" cy="453358"/>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a:off x="7284464" y="1990165"/>
                <a:ext cx="699247" cy="484094"/>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flipV="1">
                <a:off x="7207624" y="1990165"/>
                <a:ext cx="776087" cy="484094"/>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a:off x="6961734" y="2889197"/>
                <a:ext cx="1014293" cy="484094"/>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flipV="1">
                <a:off x="6907946" y="2889197"/>
                <a:ext cx="1068081" cy="484094"/>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08054" y="3788229"/>
                <a:ext cx="1162749" cy="7684"/>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785002" y="4256954"/>
                <a:ext cx="1185801" cy="15369"/>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539113" y="4694945"/>
                <a:ext cx="1436914" cy="23052"/>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4989091" y="940879"/>
              <a:ext cx="1250344" cy="683222"/>
            </a:xfrm>
            <a:prstGeom prst="rect">
              <a:avLst/>
            </a:prstGeom>
            <a:noFill/>
          </p:spPr>
          <p:txBody>
            <a:bodyPr wrap="square" lIns="182854" tIns="146283" rIns="182854" bIns="146283"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2016</a:t>
              </a:r>
              <a:endParaRPr lang="en-US" b="1" dirty="0">
                <a:gradFill>
                  <a:gsLst>
                    <a:gs pos="2917">
                      <a:schemeClr val="tx1"/>
                    </a:gs>
                    <a:gs pos="30000">
                      <a:schemeClr val="tx1"/>
                    </a:gs>
                  </a:gsLst>
                  <a:lin ang="5400000" scaled="0"/>
                </a:gradFill>
              </a:endParaRPr>
            </a:p>
          </p:txBody>
        </p:sp>
        <p:sp>
          <p:nvSpPr>
            <p:cNvPr id="8" name="TextBox 7"/>
            <p:cNvSpPr txBox="1"/>
            <p:nvPr/>
          </p:nvSpPr>
          <p:spPr>
            <a:xfrm>
              <a:off x="8851712" y="940879"/>
              <a:ext cx="1250344" cy="683222"/>
            </a:xfrm>
            <a:prstGeom prst="rect">
              <a:avLst/>
            </a:prstGeom>
            <a:noFill/>
          </p:spPr>
          <p:txBody>
            <a:bodyPr wrap="square" lIns="182854" tIns="146283" rIns="182854" bIns="146283"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2015</a:t>
              </a:r>
              <a:endParaRPr lang="en-US" b="1" dirty="0">
                <a:gradFill>
                  <a:gsLst>
                    <a:gs pos="2917">
                      <a:schemeClr val="tx1"/>
                    </a:gs>
                    <a:gs pos="30000">
                      <a:schemeClr val="tx1"/>
                    </a:gs>
                  </a:gsLst>
                  <a:lin ang="5400000" scaled="0"/>
                </a:gradFill>
              </a:endParaRPr>
            </a:p>
          </p:txBody>
        </p:sp>
      </p:grpSp>
      <p:sp>
        <p:nvSpPr>
          <p:cNvPr id="22"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6</a:t>
            </a:fld>
            <a:endParaRPr lang="en-US" sz="1200" dirty="0"/>
          </a:p>
        </p:txBody>
      </p:sp>
    </p:spTree>
    <p:extLst>
      <p:ext uri="{BB962C8B-B14F-4D97-AF65-F5344CB8AC3E}">
        <p14:creationId xmlns:p14="http://schemas.microsoft.com/office/powerpoint/2010/main" val="418628222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9655112" cy="899537"/>
          </a:xfrm>
        </p:spPr>
        <p:txBody>
          <a:bodyPr/>
          <a:lstStyle/>
          <a:p>
            <a:r>
              <a:rPr lang="en-US" sz="4705" b="1" dirty="0">
                <a:solidFill>
                  <a:schemeClr val="bg1"/>
                </a:solidFill>
              </a:rPr>
              <a:t>Preferred language by Analytics Pros</a:t>
            </a:r>
          </a:p>
        </p:txBody>
      </p:sp>
      <p:sp>
        <p:nvSpPr>
          <p:cNvPr id="2" name="Rectangle 1"/>
          <p:cNvSpPr/>
          <p:nvPr/>
        </p:nvSpPr>
        <p:spPr>
          <a:xfrm>
            <a:off x="226555" y="6474030"/>
            <a:ext cx="5459896" cy="261610"/>
          </a:xfrm>
          <a:prstGeom prst="rect">
            <a:avLst/>
          </a:prstGeom>
        </p:spPr>
        <p:txBody>
          <a:bodyPr wrap="square">
            <a:spAutoFit/>
          </a:bodyPr>
          <a:lstStyle/>
          <a:p>
            <a:r>
              <a:rPr lang="en-US" sz="1050" b="1" dirty="0">
                <a:hlinkClick r:id="rId3"/>
              </a:rPr>
              <a:t>Source</a:t>
            </a:r>
            <a:r>
              <a:rPr lang="en-US" sz="1050" dirty="0">
                <a:hlinkClick r:id="rId3"/>
              </a:rPr>
              <a:t>: SAS, R or Python Survey 2016, by </a:t>
            </a:r>
            <a:r>
              <a:rPr lang="en-US" sz="1050" dirty="0" err="1">
                <a:hlinkClick r:id="rId3"/>
              </a:rPr>
              <a:t>Burtch</a:t>
            </a:r>
            <a:r>
              <a:rPr lang="en-US" sz="1050" dirty="0">
                <a:hlinkClick r:id="rId3"/>
              </a:rPr>
              <a:t> Works</a:t>
            </a:r>
            <a:endParaRPr lang="en-US" sz="1050" dirty="0"/>
          </a:p>
        </p:txBody>
      </p:sp>
      <p:pic>
        <p:nvPicPr>
          <p:cNvPr id="1026" name="Picture 2" descr="Overall Don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565" y="2003817"/>
            <a:ext cx="4256590" cy="41944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882383" y="3241979"/>
            <a:ext cx="3512884" cy="1384995"/>
          </a:xfrm>
          <a:prstGeom prst="rect">
            <a:avLst/>
          </a:prstGeom>
        </p:spPr>
        <p:txBody>
          <a:bodyPr wrap="square">
            <a:spAutoFit/>
          </a:bodyPr>
          <a:lstStyle/>
          <a:p>
            <a:pPr algn="ctr"/>
            <a:r>
              <a:rPr lang="en-US" sz="2800" b="1" dirty="0">
                <a:solidFill>
                  <a:schemeClr val="tx1">
                    <a:lumMod val="75000"/>
                    <a:lumOff val="25000"/>
                  </a:schemeClr>
                </a:solidFill>
              </a:rPr>
              <a:t>Which do you prefer to use: SAS, R, or Python?</a:t>
            </a:r>
            <a:endParaRPr lang="en-US" sz="2000" dirty="0">
              <a:solidFill>
                <a:schemeClr val="tx1">
                  <a:lumMod val="75000"/>
                  <a:lumOff val="25000"/>
                </a:schemeClr>
              </a:solidFill>
            </a:endParaRPr>
          </a:p>
        </p:txBody>
      </p:sp>
      <p:sp>
        <p:nvSpPr>
          <p:cNvPr id="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7</a:t>
            </a:fld>
            <a:endParaRPr lang="en-US" sz="1200" dirty="0"/>
          </a:p>
        </p:txBody>
      </p:sp>
    </p:spTree>
    <p:extLst>
      <p:ext uri="{BB962C8B-B14F-4D97-AF65-F5344CB8AC3E}">
        <p14:creationId xmlns:p14="http://schemas.microsoft.com/office/powerpoint/2010/main" val="325141674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8251063" cy="899537"/>
          </a:xfrm>
        </p:spPr>
        <p:txBody>
          <a:bodyPr/>
          <a:lstStyle/>
          <a:p>
            <a:r>
              <a:rPr lang="en-US" sz="4705" b="1" dirty="0">
                <a:solidFill>
                  <a:schemeClr val="bg1"/>
                </a:solidFill>
              </a:rPr>
              <a:t>Common R use cases</a:t>
            </a:r>
          </a:p>
        </p:txBody>
      </p:sp>
      <p:graphicFrame>
        <p:nvGraphicFramePr>
          <p:cNvPr id="11" name="Table 10"/>
          <p:cNvGraphicFramePr>
            <a:graphicFrameLocks noGrp="1"/>
          </p:cNvGraphicFramePr>
          <p:nvPr>
            <p:extLst/>
          </p:nvPr>
        </p:nvGraphicFramePr>
        <p:xfrm>
          <a:off x="226556" y="1478968"/>
          <a:ext cx="11759926" cy="5167870"/>
        </p:xfrm>
        <a:graphic>
          <a:graphicData uri="http://schemas.openxmlformats.org/drawingml/2006/table">
            <a:tbl>
              <a:tblPr firstRow="1" bandRow="1">
                <a:tableStyleId>{5C22544A-7EE6-4342-B048-85BDC9FD1C3A}</a:tableStyleId>
              </a:tblPr>
              <a:tblGrid>
                <a:gridCol w="2068999">
                  <a:extLst>
                    <a:ext uri="{9D8B030D-6E8A-4147-A177-3AD203B41FA5}">
                      <a16:colId xmlns:a16="http://schemas.microsoft.com/office/drawing/2014/main" val="3925515790"/>
                    </a:ext>
                  </a:extLst>
                </a:gridCol>
                <a:gridCol w="2634972">
                  <a:extLst>
                    <a:ext uri="{9D8B030D-6E8A-4147-A177-3AD203B41FA5}">
                      <a16:colId xmlns:a16="http://schemas.microsoft.com/office/drawing/2014/main" val="2928858909"/>
                    </a:ext>
                  </a:extLst>
                </a:gridCol>
                <a:gridCol w="2351985">
                  <a:extLst>
                    <a:ext uri="{9D8B030D-6E8A-4147-A177-3AD203B41FA5}">
                      <a16:colId xmlns:a16="http://schemas.microsoft.com/office/drawing/2014/main" val="3912858100"/>
                    </a:ext>
                  </a:extLst>
                </a:gridCol>
                <a:gridCol w="2351985">
                  <a:extLst>
                    <a:ext uri="{9D8B030D-6E8A-4147-A177-3AD203B41FA5}">
                      <a16:colId xmlns:a16="http://schemas.microsoft.com/office/drawing/2014/main" val="2870487234"/>
                    </a:ext>
                  </a:extLst>
                </a:gridCol>
                <a:gridCol w="2351985">
                  <a:extLst>
                    <a:ext uri="{9D8B030D-6E8A-4147-A177-3AD203B41FA5}">
                      <a16:colId xmlns:a16="http://schemas.microsoft.com/office/drawing/2014/main" val="14986748"/>
                    </a:ext>
                  </a:extLst>
                </a:gridCol>
              </a:tblGrid>
              <a:tr h="714114">
                <a:tc>
                  <a:txBody>
                    <a:bodyPr/>
                    <a:lstStyle/>
                    <a:p>
                      <a:pPr marL="0" marR="0" algn="ctr">
                        <a:lnSpc>
                          <a:spcPct val="107000"/>
                        </a:lnSpc>
                        <a:spcBef>
                          <a:spcPts val="0"/>
                        </a:spcBef>
                        <a:spcAft>
                          <a:spcPts val="800"/>
                        </a:spcAft>
                      </a:pPr>
                      <a:r>
                        <a:rPr lang="en-US" sz="2000" b="1" dirty="0">
                          <a:solidFill>
                            <a:srgbClr val="FFFFFF"/>
                          </a:solidFill>
                          <a:effectLst/>
                          <a:latin typeface="+mn-lt"/>
                          <a:ea typeface="Times New Roman" panose="02020603050405020304" pitchFamily="18" charset="0"/>
                          <a:cs typeface="Times New Roman" panose="02020603050405020304" pitchFamily="18" charset="0"/>
                        </a:rPr>
                        <a:t>Vertical</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algn="ctr">
                        <a:lnSpc>
                          <a:spcPct val="107000"/>
                        </a:lnSpc>
                        <a:spcBef>
                          <a:spcPts val="0"/>
                        </a:spcBef>
                        <a:spcAft>
                          <a:spcPts val="800"/>
                        </a:spcAft>
                      </a:pPr>
                      <a:r>
                        <a:rPr lang="en-US" sz="2000" b="1" dirty="0">
                          <a:solidFill>
                            <a:srgbClr val="FFFFFF"/>
                          </a:solidFill>
                          <a:effectLst/>
                          <a:latin typeface="+mn-lt"/>
                          <a:ea typeface="Times New Roman" panose="02020603050405020304" pitchFamily="18" charset="0"/>
                          <a:cs typeface="Times New Roman" panose="02020603050405020304" pitchFamily="18" charset="0"/>
                        </a:rPr>
                        <a:t>Sales &amp; Marketing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algn="ctr">
                        <a:lnSpc>
                          <a:spcPct val="107000"/>
                        </a:lnSpc>
                        <a:spcBef>
                          <a:spcPts val="0"/>
                        </a:spcBef>
                        <a:spcAft>
                          <a:spcPts val="800"/>
                        </a:spcAft>
                      </a:pPr>
                      <a:r>
                        <a:rPr lang="en-US" sz="2000" b="1" dirty="0">
                          <a:solidFill>
                            <a:srgbClr val="FFFFFF"/>
                          </a:solidFill>
                          <a:effectLst/>
                          <a:latin typeface="+mn-lt"/>
                          <a:ea typeface="Times New Roman" panose="02020603050405020304" pitchFamily="18" charset="0"/>
                          <a:cs typeface="Times New Roman" panose="02020603050405020304" pitchFamily="18" charset="0"/>
                        </a:rPr>
                        <a:t>Finance &amp; Risk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algn="ctr">
                        <a:lnSpc>
                          <a:spcPct val="107000"/>
                        </a:lnSpc>
                        <a:spcBef>
                          <a:spcPts val="0"/>
                        </a:spcBef>
                        <a:spcAft>
                          <a:spcPts val="800"/>
                        </a:spcAft>
                      </a:pPr>
                      <a:r>
                        <a:rPr lang="en-US" sz="2000" b="1" dirty="0">
                          <a:solidFill>
                            <a:srgbClr val="FFFFFF"/>
                          </a:solidFill>
                          <a:effectLst/>
                          <a:latin typeface="+mn-lt"/>
                          <a:ea typeface="Times New Roman" panose="02020603050405020304" pitchFamily="18" charset="0"/>
                          <a:cs typeface="Times New Roman" panose="02020603050405020304" pitchFamily="18" charset="0"/>
                        </a:rPr>
                        <a:t>Customer &amp; Channel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algn="ctr">
                        <a:lnSpc>
                          <a:spcPct val="107000"/>
                        </a:lnSpc>
                        <a:spcBef>
                          <a:spcPts val="0"/>
                        </a:spcBef>
                        <a:spcAft>
                          <a:spcPts val="800"/>
                        </a:spcAft>
                      </a:pPr>
                      <a:r>
                        <a:rPr lang="en-US" sz="2000" b="1" dirty="0">
                          <a:solidFill>
                            <a:srgbClr val="FFFFFF"/>
                          </a:solidFill>
                          <a:effectLst/>
                          <a:latin typeface="+mn-lt"/>
                          <a:ea typeface="Times New Roman" panose="02020603050405020304" pitchFamily="18" charset="0"/>
                          <a:cs typeface="Times New Roman" panose="02020603050405020304" pitchFamily="18" charset="0"/>
                        </a:rPr>
                        <a:t>Operations &amp; Workforce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extLst>
                  <a:ext uri="{0D108BD9-81ED-4DB2-BD59-A6C34878D82A}">
                    <a16:rowId xmlns:a16="http://schemas.microsoft.com/office/drawing/2014/main" val="2680195036"/>
                  </a:ext>
                </a:extLst>
              </a:tr>
              <a:tr h="1396886">
                <a:tc>
                  <a:txBody>
                    <a:bodyPr/>
                    <a:lstStyle/>
                    <a:p>
                      <a:pPr marL="0" marR="0" algn="ctr">
                        <a:lnSpc>
                          <a:spcPct val="107000"/>
                        </a:lnSpc>
                        <a:spcBef>
                          <a:spcPts val="0"/>
                        </a:spcBef>
                        <a:spcAft>
                          <a:spcPts val="800"/>
                        </a:spcAft>
                      </a:pPr>
                      <a:r>
                        <a:rPr lang="en-US" sz="1800" b="1" dirty="0">
                          <a:solidFill>
                            <a:srgbClr val="000000"/>
                          </a:solidFill>
                          <a:effectLst/>
                          <a:latin typeface="+mn-lt"/>
                          <a:ea typeface="Times New Roman" panose="02020603050405020304" pitchFamily="18" charset="0"/>
                          <a:cs typeface="Times New Roman" panose="02020603050405020304" pitchFamily="18" charset="0"/>
                        </a:rPr>
                        <a:t>Retail</a:t>
                      </a:r>
                      <a:endParaRPr lang="en-US" sz="27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Demand Forecasting</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Loyalty Programs</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Cross-sell &amp; Upsell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Customer Acquisition</a:t>
                      </a:r>
                      <a:r>
                        <a:rPr lang="en-US" sz="1400" dirty="0">
                          <a:solidFill>
                            <a:srgbClr val="000000"/>
                          </a:solidFill>
                          <a:effectLst/>
                          <a:latin typeface="+mn-lt"/>
                          <a:ea typeface="Times New Roman" panose="02020603050405020304" pitchFamily="18" charset="0"/>
                          <a:cs typeface="Times New Roman" panose="02020603050405020304" pitchFamily="18" charset="0"/>
                        </a:rPr>
                        <a:t>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Fraud Detection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Pricing Strategy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Personalization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Lifetime Customer Value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Product Segmentation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Store Location Demographics</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Supply Chain Management</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Inventory Management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extLst>
                  <a:ext uri="{0D108BD9-81ED-4DB2-BD59-A6C34878D82A}">
                    <a16:rowId xmlns:a16="http://schemas.microsoft.com/office/drawing/2014/main" val="3842808109"/>
                  </a:ext>
                </a:extLst>
              </a:tr>
              <a:tr h="1396886">
                <a:tc>
                  <a:txBody>
                    <a:bodyPr/>
                    <a:lstStyle/>
                    <a:p>
                      <a:pPr marL="0" marR="0" algn="ctr">
                        <a:lnSpc>
                          <a:spcPct val="107000"/>
                        </a:lnSpc>
                        <a:spcBef>
                          <a:spcPts val="0"/>
                        </a:spcBef>
                        <a:spcAft>
                          <a:spcPts val="800"/>
                        </a:spcAft>
                      </a:pPr>
                      <a:r>
                        <a:rPr lang="en-US" sz="1800" b="1" dirty="0">
                          <a:solidFill>
                            <a:srgbClr val="000000"/>
                          </a:solidFill>
                          <a:effectLst/>
                          <a:latin typeface="+mn-lt"/>
                          <a:ea typeface="Times New Roman" panose="02020603050405020304" pitchFamily="18" charset="0"/>
                          <a:cs typeface="Times New Roman" panose="02020603050405020304" pitchFamily="18" charset="0"/>
                        </a:rPr>
                        <a:t>Financial Services </a:t>
                      </a:r>
                      <a:endParaRPr lang="en-US" sz="27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Customer Churn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Loyalty Programs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Cross-sell &amp; Upsell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Customer Acquisition</a:t>
                      </a:r>
                      <a:r>
                        <a:rPr lang="en-US" sz="1400" dirty="0">
                          <a:solidFill>
                            <a:srgbClr val="000000"/>
                          </a:solidFill>
                          <a:effectLst/>
                          <a:latin typeface="+mn-lt"/>
                          <a:ea typeface="Times New Roman" panose="02020603050405020304" pitchFamily="18" charset="0"/>
                          <a:cs typeface="Times New Roman" panose="02020603050405020304" pitchFamily="18" charset="0"/>
                        </a:rPr>
                        <a:t>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Fraud Detection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Risk&amp; Compliance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Loan Defaults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Personalization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Lifetime Customer Value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Call Center Optimization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Pay for Performance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extLst>
                  <a:ext uri="{0D108BD9-81ED-4DB2-BD59-A6C34878D82A}">
                    <a16:rowId xmlns:a16="http://schemas.microsoft.com/office/drawing/2014/main" val="2188053825"/>
                  </a:ext>
                </a:extLst>
              </a:tr>
              <a:tr h="641027">
                <a:tc>
                  <a:txBody>
                    <a:bodyPr/>
                    <a:lstStyle/>
                    <a:p>
                      <a:pPr marL="0" marR="0" algn="ctr">
                        <a:lnSpc>
                          <a:spcPct val="107000"/>
                        </a:lnSpc>
                        <a:spcBef>
                          <a:spcPts val="0"/>
                        </a:spcBef>
                        <a:spcAft>
                          <a:spcPts val="800"/>
                        </a:spcAft>
                      </a:pPr>
                      <a:r>
                        <a:rPr lang="en-US" sz="1800" b="1" dirty="0">
                          <a:solidFill>
                            <a:srgbClr val="000000"/>
                          </a:solidFill>
                          <a:effectLst/>
                          <a:latin typeface="+mn-lt"/>
                          <a:ea typeface="Times New Roman" panose="02020603050405020304" pitchFamily="18" charset="0"/>
                          <a:cs typeface="Times New Roman" panose="02020603050405020304" pitchFamily="18" charset="0"/>
                        </a:rPr>
                        <a:t>Healthcare </a:t>
                      </a:r>
                      <a:endParaRPr lang="en-US" sz="27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Marketing Mix Optimization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Patient Acquisition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Fraud Detection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Bill Collection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Population Health</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Patient Demographics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Operational Efficiency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Pay for Performance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extLst>
                  <a:ext uri="{0D108BD9-81ED-4DB2-BD59-A6C34878D82A}">
                    <a16:rowId xmlns:a16="http://schemas.microsoft.com/office/drawing/2014/main" val="3381985933"/>
                  </a:ext>
                </a:extLst>
              </a:tr>
              <a:tr h="1018957">
                <a:tc>
                  <a:txBody>
                    <a:bodyPr/>
                    <a:lstStyle/>
                    <a:p>
                      <a:pPr marL="0" marR="0" algn="ctr">
                        <a:lnSpc>
                          <a:spcPct val="107000"/>
                        </a:lnSpc>
                        <a:spcBef>
                          <a:spcPts val="0"/>
                        </a:spcBef>
                        <a:spcAft>
                          <a:spcPts val="800"/>
                        </a:spcAft>
                      </a:pPr>
                      <a:r>
                        <a:rPr lang="en-US" sz="1800" b="1" dirty="0">
                          <a:solidFill>
                            <a:srgbClr val="000000"/>
                          </a:solidFill>
                          <a:effectLst/>
                          <a:latin typeface="+mn-lt"/>
                          <a:ea typeface="Times New Roman" panose="02020603050405020304" pitchFamily="18" charset="0"/>
                          <a:cs typeface="Times New Roman" panose="02020603050405020304" pitchFamily="18" charset="0"/>
                        </a:rPr>
                        <a:t>Manufacturing</a:t>
                      </a:r>
                      <a:endParaRPr lang="en-US" sz="27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Demand Forecasting</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Marketing mix Optimization</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Pricing Strategy</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Perf Risk Management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Supply Chain Optimization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Personalization</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Remote Monitoring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Predictive Maintenance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Asset Management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extLst>
                  <a:ext uri="{0D108BD9-81ED-4DB2-BD59-A6C34878D82A}">
                    <a16:rowId xmlns:a16="http://schemas.microsoft.com/office/drawing/2014/main" val="3668022905"/>
                  </a:ext>
                </a:extLst>
              </a:tr>
            </a:tbl>
          </a:graphicData>
        </a:graphic>
      </p:graphicFrame>
      <p:sp>
        <p:nvSpPr>
          <p:cNvPr id="5"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8</a:t>
            </a:fld>
            <a:endParaRPr lang="en-US" sz="1200" dirty="0"/>
          </a:p>
        </p:txBody>
      </p:sp>
    </p:spTree>
    <p:extLst>
      <p:ext uri="{BB962C8B-B14F-4D97-AF65-F5344CB8AC3E}">
        <p14:creationId xmlns:p14="http://schemas.microsoft.com/office/powerpoint/2010/main" val="178786907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8251063" cy="899537"/>
          </a:xfrm>
        </p:spPr>
        <p:txBody>
          <a:bodyPr/>
          <a:lstStyle/>
          <a:p>
            <a:r>
              <a:rPr lang="en-US" sz="4800" b="1" kern="0" dirty="0">
                <a:solidFill>
                  <a:srgbClr val="FFFFFF"/>
                </a:solidFill>
                <a:ea typeface="Segoe UI" pitchFamily="34" charset="0"/>
              </a:rPr>
              <a:t>R adoption is on a Tear</a:t>
            </a:r>
            <a:endParaRPr lang="en-US" sz="4705" b="1" dirty="0">
              <a:solidFill>
                <a:schemeClr val="bg1"/>
              </a:solidFill>
            </a:endParaRPr>
          </a:p>
        </p:txBody>
      </p:sp>
      <p:sp>
        <p:nvSpPr>
          <p:cNvPr id="5" name="Content Placeholder 2"/>
          <p:cNvSpPr txBox="1">
            <a:spLocks/>
          </p:cNvSpPr>
          <p:nvPr/>
        </p:nvSpPr>
        <p:spPr>
          <a:xfrm>
            <a:off x="1005967" y="1756046"/>
            <a:ext cx="4386942" cy="766811"/>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93197" indent="-342900" defTabSz="896386">
              <a:spcAft>
                <a:spcPts val="196"/>
              </a:spcAft>
              <a:buFont typeface="Arial" panose="020B0604020202020204" pitchFamily="34" charset="0"/>
              <a:buChar char="•"/>
            </a:pPr>
            <a:r>
              <a:rPr lang="en-US" sz="2800" dirty="0">
                <a:solidFill>
                  <a:schemeClr val="tx1">
                    <a:lumMod val="75000"/>
                    <a:lumOff val="25000"/>
                  </a:schemeClr>
                </a:solidFill>
                <a:latin typeface="+mn-lt"/>
              </a:rPr>
              <a:t>In-Memory Operation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179" y="1489266"/>
            <a:ext cx="4143377" cy="139016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9179" y="2936460"/>
            <a:ext cx="4369208" cy="17371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9179" y="5120097"/>
            <a:ext cx="4133417" cy="1551320"/>
          </a:xfrm>
          <a:prstGeom prst="rect">
            <a:avLst/>
          </a:prstGeom>
        </p:spPr>
      </p:pic>
      <p:sp>
        <p:nvSpPr>
          <p:cNvPr id="9" name="Content Placeholder 2"/>
          <p:cNvSpPr txBox="1">
            <a:spLocks/>
          </p:cNvSpPr>
          <p:nvPr/>
        </p:nvSpPr>
        <p:spPr>
          <a:xfrm>
            <a:off x="1005968" y="5530485"/>
            <a:ext cx="4887685" cy="730544"/>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93197" indent="-342900" defTabSz="896386">
              <a:spcAft>
                <a:spcPts val="196"/>
              </a:spcAft>
              <a:buFont typeface="Arial" panose="020B0604020202020204" pitchFamily="34" charset="0"/>
              <a:buChar char="•"/>
            </a:pPr>
            <a:r>
              <a:rPr lang="en-US" sz="2800" dirty="0">
                <a:solidFill>
                  <a:schemeClr val="tx1">
                    <a:lumMod val="75000"/>
                    <a:lumOff val="25000"/>
                  </a:schemeClr>
                </a:solidFill>
                <a:latin typeface="+mn-lt"/>
              </a:rPr>
              <a:t>Lack of Parallelism</a:t>
            </a:r>
          </a:p>
        </p:txBody>
      </p:sp>
      <p:sp>
        <p:nvSpPr>
          <p:cNvPr id="10" name="Content Placeholder 2"/>
          <p:cNvSpPr txBox="1">
            <a:spLocks/>
          </p:cNvSpPr>
          <p:nvPr/>
        </p:nvSpPr>
        <p:spPr>
          <a:xfrm>
            <a:off x="1005968" y="3524246"/>
            <a:ext cx="4887685" cy="1149369"/>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93197" indent="-342900" defTabSz="896386">
              <a:spcAft>
                <a:spcPts val="196"/>
              </a:spcAft>
              <a:buFont typeface="Arial" panose="020B0604020202020204" pitchFamily="34" charset="0"/>
              <a:buChar char="•"/>
            </a:pPr>
            <a:r>
              <a:rPr lang="en-US" sz="2800" dirty="0">
                <a:solidFill>
                  <a:schemeClr val="tx1">
                    <a:lumMod val="75000"/>
                    <a:lumOff val="25000"/>
                  </a:schemeClr>
                </a:solidFill>
                <a:latin typeface="+mn-lt"/>
              </a:rPr>
              <a:t>Expensive Data Movement </a:t>
            </a:r>
          </a:p>
          <a:p>
            <a:pPr marL="50297" indent="0" defTabSz="896386">
              <a:spcAft>
                <a:spcPts val="196"/>
              </a:spcAft>
              <a:buNone/>
            </a:pPr>
            <a:r>
              <a:rPr lang="en-US" sz="2800" dirty="0">
                <a:solidFill>
                  <a:schemeClr val="tx1">
                    <a:lumMod val="75000"/>
                    <a:lumOff val="25000"/>
                  </a:schemeClr>
                </a:solidFill>
                <a:latin typeface="+mn-lt"/>
              </a:rPr>
              <a:t>    &amp; Duplication</a:t>
            </a:r>
          </a:p>
        </p:txBody>
      </p:sp>
      <p:sp>
        <p:nvSpPr>
          <p:cNvPr id="11"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9</a:t>
            </a:fld>
            <a:endParaRPr lang="en-US" sz="1200" dirty="0"/>
          </a:p>
        </p:txBody>
      </p:sp>
    </p:spTree>
    <p:extLst>
      <p:ext uri="{BB962C8B-B14F-4D97-AF65-F5344CB8AC3E}">
        <p14:creationId xmlns:p14="http://schemas.microsoft.com/office/powerpoint/2010/main" val="14892267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FY15 Enterprise identity theme">
  <a:themeElements>
    <a:clrScheme name="Custom 6">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Data-Platform-University Presentation Template_16x9_Light_v03.potx" id="{58B4A1CF-F085-4ABA-94CC-F0D900AA051D}" vid="{BA652E2E-C4C6-4AAC-8989-B1AE7A7E16E1}"/>
    </a:ext>
  </a:extLst>
</a:theme>
</file>

<file path=ppt/theme/theme3.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342900" indent="-342900" defTabSz="932472" fontAlgn="base">
          <a:lnSpc>
            <a:spcPct val="90000"/>
          </a:lnSpc>
          <a:spcBef>
            <a:spcPct val="0"/>
          </a:spcBef>
          <a:spcAft>
            <a:spcPct val="0"/>
          </a:spcAft>
          <a:buFont typeface="Wingdings 3" panose="05040102010807070707" pitchFamily="18" charset="2"/>
          <a:buChar char="Æ"/>
          <a:defRPr sz="2000" b="1" dirty="0" err="1"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2400"/>
          </a:spcAft>
          <a:buClr>
            <a:srgbClr val="A80000"/>
          </a:buClr>
          <a:defRPr dirty="0" smtClean="0">
            <a:solidFill>
              <a:srgbClr val="002050"/>
            </a:solidFill>
            <a:latin typeface="Segoe UI Black" panose="020B0A02040204020203" pitchFamily="34" charset="0"/>
            <a:ea typeface="Segoe UI Black" panose="020B0A02040204020203" pitchFamily="34" charset="0"/>
            <a:cs typeface="Segoe UI Black" panose="020B0A02040204020203" pitchFamily="34" charset="0"/>
          </a:defRPr>
        </a:defPPr>
      </a:lstStyle>
    </a:txDef>
  </a:objectDefaults>
  <a:extraClrSchemeLst/>
</a:theme>
</file>

<file path=ppt/theme/theme4.xml><?xml version="1.0" encoding="utf-8"?>
<a:theme xmlns:a="http://schemas.openxmlformats.org/drawingml/2006/main" name="5-50031_June-2016_Machine_Learning_Analytics_Data_Science_Conference_Template">
  <a:themeElements>
    <a:clrScheme name="June 2016 Machine Learning ADS Conf">
      <a:dk1>
        <a:srgbClr val="505050"/>
      </a:dk1>
      <a:lt1>
        <a:srgbClr val="FFFFFF"/>
      </a:lt1>
      <a:dk2>
        <a:srgbClr val="0078D7"/>
      </a:dk2>
      <a:lt2>
        <a:srgbClr val="D2D2D2"/>
      </a:lt2>
      <a:accent1>
        <a:srgbClr val="A80000"/>
      </a:accent1>
      <a:accent2>
        <a:srgbClr val="00188F"/>
      </a:accent2>
      <a:accent3>
        <a:srgbClr val="32145A"/>
      </a:accent3>
      <a:accent4>
        <a:srgbClr val="002050"/>
      </a:accent4>
      <a:accent5>
        <a:srgbClr val="008272"/>
      </a:accent5>
      <a:accent6>
        <a:srgbClr val="D83B01"/>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June-2016_Machine_Learning_Analytics_Data_Science_Conference_Template.potx" id="{70BF1D1B-C620-461F-A1BC-E3A6603D20FA}" vid="{13D8E489-FDD9-4070-A269-587E7932F85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34339</TotalTime>
  <Words>5239</Words>
  <Application>Microsoft Office PowerPoint</Application>
  <PresentationFormat>Widescreen</PresentationFormat>
  <Paragraphs>692</Paragraphs>
  <Slides>47</Slides>
  <Notes>46</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47</vt:i4>
      </vt:variant>
    </vt:vector>
  </HeadingPairs>
  <TitlesOfParts>
    <vt:vector size="68" baseType="lpstr">
      <vt:lpstr>MS PGothic</vt:lpstr>
      <vt:lpstr>MS PGothic</vt:lpstr>
      <vt:lpstr>Arial</vt:lpstr>
      <vt:lpstr>Arial Narrow</vt:lpstr>
      <vt:lpstr>Calibri</vt:lpstr>
      <vt:lpstr>Calibri Light</vt:lpstr>
      <vt:lpstr>Consolas</vt:lpstr>
      <vt:lpstr>Courier New</vt:lpstr>
      <vt:lpstr>Segoe UI</vt:lpstr>
      <vt:lpstr>Segoe UI Black</vt:lpstr>
      <vt:lpstr>Segoe UI Light</vt:lpstr>
      <vt:lpstr>Segoe UI Semibold</vt:lpstr>
      <vt:lpstr>Segoe UI Semilight</vt:lpstr>
      <vt:lpstr>Symbol</vt:lpstr>
      <vt:lpstr>Times New Roman</vt:lpstr>
      <vt:lpstr>Wingdings</vt:lpstr>
      <vt:lpstr>Wingdings 3</vt:lpstr>
      <vt:lpstr>Office Theme</vt:lpstr>
      <vt:lpstr>7_FY15 Enterprise identity theme</vt:lpstr>
      <vt:lpstr>STB Conversations 2013</vt:lpstr>
      <vt:lpstr>5-50031_June-2016_Machine_Learning_Analytics_Data_Science_Conference_Template</vt:lpstr>
      <vt:lpstr>  Using R for Scalable Data Analytics: Single Machines to Spark Clusters</vt:lpstr>
      <vt:lpstr>Tutorial Outline</vt:lpstr>
      <vt:lpstr>Introduction - Scaling your R scripts </vt:lpstr>
      <vt:lpstr>Introduction</vt:lpstr>
      <vt:lpstr>PowerPoint Presentation</vt:lpstr>
      <vt:lpstr>R ranks #5 in IEEE Spectrum July 2016  </vt:lpstr>
      <vt:lpstr>Preferred language by Analytics Pros</vt:lpstr>
      <vt:lpstr>Common R use cases</vt:lpstr>
      <vt:lpstr>R adoption is on a Tear</vt:lpstr>
      <vt:lpstr>Open source R is not enterprise class</vt:lpstr>
      <vt:lpstr>PowerPoint Presentation</vt:lpstr>
      <vt:lpstr>Hands-on Tutorials  Section I:  SparkR and sparklyr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deployment using R-server operationalization services</vt:lpstr>
      <vt:lpstr>Deployment Turn R into Web Services easily; and consume them in R</vt:lpstr>
      <vt:lpstr>10 min break</vt:lpstr>
      <vt:lpstr>Hands-on Tutorials  Section II: Microsoft R Server &amp; RevoScaleR</vt:lpstr>
      <vt:lpstr>PowerPoint Presentation</vt:lpstr>
      <vt:lpstr>R Server 9.0: scale-out R, Enterprise Class! </vt:lpstr>
      <vt:lpstr>Parallelized &amp; Distributed Analytics </vt:lpstr>
      <vt:lpstr>Portable across multiple platforms </vt:lpstr>
      <vt:lpstr>ScaleR: parallel + Big Data </vt:lpstr>
      <vt:lpstr>PowerPoint Presentation</vt:lpstr>
      <vt:lpstr>PowerPoint Presentation</vt:lpstr>
      <vt:lpstr>PowerPoint Presentation</vt:lpstr>
      <vt:lpstr>PowerPoint Presentation</vt:lpstr>
      <vt:lpstr>PowerPoint Presentation</vt:lpstr>
      <vt:lpstr>PowerPoint Presentation</vt:lpstr>
      <vt:lpstr>Other Options for Scaling R Scripts</vt:lpstr>
      <vt:lpstr>PowerPoint Presentation</vt:lpstr>
      <vt:lpstr>PowerPoint Presentation</vt:lpstr>
      <vt:lpstr>PowerPoint Presentation</vt:lpstr>
      <vt:lpstr>PowerPoint Presentation</vt:lpstr>
      <vt:lpstr>PowerPoint Presentation</vt:lpstr>
      <vt:lpstr>Q &amp; 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KDD Tutorial</dc:title>
  <dc:creator>Katherine Zhao</dc:creator>
  <cp:lastModifiedBy>Katherine Zhao</cp:lastModifiedBy>
  <cp:revision>1978</cp:revision>
  <dcterms:created xsi:type="dcterms:W3CDTF">2016-06-20T13:42:40Z</dcterms:created>
  <dcterms:modified xsi:type="dcterms:W3CDTF">2017-02-27T20:37:14Z</dcterms:modified>
</cp:coreProperties>
</file>